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9" r:id="rId2"/>
    <p:sldId id="257" r:id="rId3"/>
    <p:sldId id="289" r:id="rId4"/>
    <p:sldId id="258" r:id="rId5"/>
    <p:sldId id="260" r:id="rId6"/>
    <p:sldId id="261" r:id="rId7"/>
    <p:sldId id="275" r:id="rId8"/>
    <p:sldId id="266" r:id="rId9"/>
    <p:sldId id="263" r:id="rId10"/>
    <p:sldId id="267" r:id="rId11"/>
    <p:sldId id="274" r:id="rId12"/>
    <p:sldId id="269" r:id="rId13"/>
    <p:sldId id="270" r:id="rId14"/>
    <p:sldId id="271" r:id="rId15"/>
    <p:sldId id="272" r:id="rId16"/>
    <p:sldId id="273" r:id="rId17"/>
    <p:sldId id="284" r:id="rId18"/>
    <p:sldId id="276" r:id="rId19"/>
    <p:sldId id="264" r:id="rId20"/>
    <p:sldId id="277" r:id="rId21"/>
    <p:sldId id="279" r:id="rId22"/>
    <p:sldId id="280" r:id="rId23"/>
    <p:sldId id="281" r:id="rId24"/>
    <p:sldId id="285" r:id="rId25"/>
    <p:sldId id="318" r:id="rId26"/>
    <p:sldId id="319" r:id="rId27"/>
    <p:sldId id="317" r:id="rId28"/>
    <p:sldId id="262" r:id="rId29"/>
    <p:sldId id="290" r:id="rId30"/>
    <p:sldId id="296" r:id="rId31"/>
    <p:sldId id="298" r:id="rId32"/>
    <p:sldId id="291" r:id="rId33"/>
    <p:sldId id="334" r:id="rId34"/>
    <p:sldId id="295" r:id="rId35"/>
    <p:sldId id="299" r:id="rId36"/>
    <p:sldId id="302" r:id="rId37"/>
    <p:sldId id="303" r:id="rId38"/>
    <p:sldId id="304" r:id="rId39"/>
    <p:sldId id="339" r:id="rId40"/>
    <p:sldId id="335" r:id="rId41"/>
    <p:sldId id="336" r:id="rId42"/>
    <p:sldId id="337" r:id="rId43"/>
    <p:sldId id="297" r:id="rId44"/>
    <p:sldId id="305" r:id="rId45"/>
    <p:sldId id="300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42" r:id="rId54"/>
    <p:sldId id="315" r:id="rId55"/>
    <p:sldId id="343" r:id="rId56"/>
    <p:sldId id="320" r:id="rId57"/>
    <p:sldId id="321" r:id="rId58"/>
    <p:sldId id="322" r:id="rId59"/>
    <p:sldId id="323" r:id="rId60"/>
    <p:sldId id="324" r:id="rId61"/>
    <p:sldId id="333" r:id="rId62"/>
    <p:sldId id="325" r:id="rId63"/>
    <p:sldId id="326" r:id="rId64"/>
    <p:sldId id="327" r:id="rId65"/>
    <p:sldId id="328" r:id="rId66"/>
    <p:sldId id="329" r:id="rId67"/>
    <p:sldId id="330" r:id="rId68"/>
    <p:sldId id="332" r:id="rId69"/>
    <p:sldId id="340" r:id="rId70"/>
    <p:sldId id="341" r:id="rId71"/>
    <p:sldId id="316" r:id="rId7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A9BF7-F9E9-448E-830D-A86A5A13E27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1DC75-7769-4811-ACE9-109DD219A8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1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8892210-02EF-4992-8FF0-77E32E172AA8}" type="slidenum">
              <a:rPr lang="en-US" altLang="zh-TW" sz="1200">
                <a:latin typeface="Times New Roman" panose="02020603050405020304" pitchFamily="18" charset="0"/>
              </a:rPr>
              <a:pPr/>
              <a:t>8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46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33" tIns="46417" rIns="92833" bIns="46417" anchor="b"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A0809B41-9552-4782-93CF-0E1A7E8345B6}" type="slidenum">
              <a:rPr lang="en-US" altLang="zh-TW" sz="1200">
                <a:latin typeface="Times New Roman" panose="02020603050405020304" pitchFamily="18" charset="0"/>
              </a:rPr>
              <a:pPr algn="r"/>
              <a:t>19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56926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1B03144-ED44-4D9E-BF65-A033E6337D60}" type="slidenum">
              <a:rPr lang="en-US" altLang="zh-TW" sz="1200">
                <a:latin typeface="Times New Roman" panose="02020603050405020304" pitchFamily="18" charset="0"/>
              </a:rPr>
              <a:pPr/>
              <a:t>20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35547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35C2C3D-6F1F-423B-87CD-C3E6ECB3C1AB}" type="slidenum">
              <a:rPr lang="en-US" altLang="zh-TW" sz="1200">
                <a:latin typeface="Times New Roman" panose="02020603050405020304" pitchFamily="18" charset="0"/>
              </a:rPr>
              <a:pPr/>
              <a:t>21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818597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46DB45D-B3B0-4F93-BD7E-36780AA830F1}" type="slidenum">
              <a:rPr lang="en-US" altLang="zh-TW" sz="1200">
                <a:latin typeface="Times New Roman" panose="02020603050405020304" pitchFamily="18" charset="0"/>
              </a:rPr>
              <a:pPr/>
              <a:t>22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558718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4729DF-AABE-48E0-8D76-41D1D36EC4E8}" type="slidenum">
              <a:rPr lang="en-US" altLang="zh-TW" sz="1200">
                <a:latin typeface="Times New Roman" panose="02020603050405020304" pitchFamily="18" charset="0"/>
              </a:rPr>
              <a:pPr/>
              <a:t>23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18642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33" tIns="46417" rIns="92833" bIns="46417" anchor="b"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3A01CB6B-0424-4399-84A3-FA958C957442}" type="slidenum">
              <a:rPr lang="en-US" altLang="zh-TW" sz="1200">
                <a:latin typeface="Times New Roman" panose="02020603050405020304" pitchFamily="18" charset="0"/>
              </a:rPr>
              <a:pPr algn="r"/>
              <a:t>9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468577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7A68091-E7A3-4C91-9FB2-D438BADE519C}" type="slidenum">
              <a:rPr lang="en-US" altLang="zh-TW" sz="1200">
                <a:latin typeface="Times New Roman" panose="02020603050405020304" pitchFamily="18" charset="0"/>
              </a:rPr>
              <a:pPr/>
              <a:t>10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14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9DA39AB-4841-43C9-A3C0-CBF72469CDB4}" type="slidenum">
              <a:rPr lang="en-US" altLang="zh-TW" sz="1200">
                <a:latin typeface="Times New Roman" panose="02020603050405020304" pitchFamily="18" charset="0"/>
              </a:rPr>
              <a:pPr/>
              <a:t>12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7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57819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198428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8C823D4-25F5-4FD7-B2AC-8405ECBE9C1D}" type="slidenum">
              <a:rPr lang="en-US" altLang="zh-TW" sz="1200">
                <a:latin typeface="Times New Roman" panose="02020603050405020304" pitchFamily="18" charset="0"/>
              </a:rPr>
              <a:pPr/>
              <a:t>15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4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1C8FFBB-1560-4901-B77D-C0BE912EE1ED}" type="slidenum">
              <a:rPr lang="en-US" altLang="zh-TW" sz="1200">
                <a:latin typeface="Times New Roman" panose="02020603050405020304" pitchFamily="18" charset="0"/>
              </a:rPr>
              <a:pPr/>
              <a:t>16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0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015EFE9-3175-48B0-A7CC-0B9FEC903F3F}" type="slidenum">
              <a:rPr lang="en-US" altLang="zh-TW" sz="1200">
                <a:latin typeface="Times New Roman" panose="02020603050405020304" pitchFamily="18" charset="0"/>
              </a:rPr>
              <a:pPr/>
              <a:t>18</a:t>
            </a:fld>
            <a:endParaRPr lang="en-US" altLang="zh-TW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3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03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07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70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7930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2D9EB-4D85-4968-A2E2-34A14B694C16}" type="datetime1">
              <a:rPr lang="en-US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12B8BE-326B-4C8B-8485-5C7F1507ABB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7728183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08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8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69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65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55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72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57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18CA2-252F-46CC-884F-BBB707F0FA50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D6A96-57E0-45B8-BDEF-CAE67975D2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79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403927"/>
            <a:ext cx="7772400" cy="1016000"/>
          </a:xfrm>
        </p:spPr>
        <p:txBody>
          <a:bodyPr>
            <a:normAutofit/>
          </a:bodyPr>
          <a:lstStyle/>
          <a:p>
            <a:r>
              <a:rPr lang="en-US" altLang="zh-TW" sz="3200" dirty="0" err="1"/>
              <a:t>Tensorflow</a:t>
            </a:r>
            <a:r>
              <a:rPr lang="en-US" altLang="zh-TW" sz="3200" dirty="0"/>
              <a:t> </a:t>
            </a:r>
            <a:r>
              <a:rPr lang="zh-TW" altLang="en-US" sz="3200" dirty="0"/>
              <a:t>人工智慧</a:t>
            </a:r>
            <a:r>
              <a:rPr lang="zh-TW" altLang="en-US" sz="3200" dirty="0" smtClean="0"/>
              <a:t>與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資訊安全</a:t>
            </a:r>
            <a:r>
              <a:rPr lang="zh-TW" altLang="en-US" sz="3200" dirty="0"/>
              <a:t>應用實務課程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0118" y="3703638"/>
            <a:ext cx="7483764" cy="1655762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  <a:endParaRPr lang="zh-TW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704380"/>
            <a:ext cx="9144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經濟部工業局</a:t>
            </a:r>
            <a:r>
              <a:rPr lang="en-US" altLang="zh-TW" sz="2800" dirty="0" smtClean="0"/>
              <a:t>108</a:t>
            </a:r>
            <a:r>
              <a:rPr lang="zh-TW" altLang="en-US" sz="2800" dirty="0" smtClean="0"/>
              <a:t>年度「</a:t>
            </a:r>
            <a:r>
              <a:rPr lang="en-US" altLang="zh-TW" sz="2800" dirty="0" smtClean="0"/>
              <a:t>AI </a:t>
            </a:r>
            <a:r>
              <a:rPr lang="zh-TW" altLang="en-US" sz="2800" dirty="0" smtClean="0"/>
              <a:t>智慧應用新世代人才培育計畫」</a:t>
            </a:r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359D-E4D5-4F39-B33F-F27A82F4509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32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296150" cy="5334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zh-TW" smtClean="0">
                <a:ea typeface="PMingLiU" panose="02020500000000000000" pitchFamily="18" charset="-120"/>
              </a:rPr>
              <a:t>Quality: What Is Good Clustering?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382000" cy="48768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zh-TW" sz="2400" smtClean="0">
                <a:ea typeface="PMingLiU" panose="02020500000000000000" pitchFamily="18" charset="-120"/>
              </a:rPr>
              <a:t>A </a:t>
            </a:r>
            <a:r>
              <a:rPr lang="en-US" altLang="zh-TW" sz="2400" u="sng" smtClean="0">
                <a:ea typeface="PMingLiU" panose="02020500000000000000" pitchFamily="18" charset="-120"/>
              </a:rPr>
              <a:t>good clustering</a:t>
            </a:r>
            <a:r>
              <a:rPr lang="en-US" altLang="zh-TW" sz="2400" smtClean="0">
                <a:ea typeface="PMingLiU" panose="02020500000000000000" pitchFamily="18" charset="-120"/>
              </a:rPr>
              <a:t> method will produce high quality clusters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TW" sz="2400" smtClean="0">
                <a:ea typeface="PMingLiU" panose="02020500000000000000" pitchFamily="18" charset="-120"/>
              </a:rPr>
              <a:t>high </a:t>
            </a:r>
            <a:r>
              <a:rPr lang="en-US" altLang="zh-TW" sz="2400" u="sng" smtClean="0">
                <a:ea typeface="PMingLiU" panose="02020500000000000000" pitchFamily="18" charset="-120"/>
              </a:rPr>
              <a:t>intra-class</a:t>
            </a:r>
            <a:r>
              <a:rPr lang="en-US" altLang="zh-TW" sz="2400" smtClean="0">
                <a:ea typeface="PMingLiU" panose="02020500000000000000" pitchFamily="18" charset="-120"/>
              </a:rPr>
              <a:t> similarity: </a:t>
            </a:r>
            <a:r>
              <a:rPr lang="en-US" altLang="zh-TW" sz="2400" smtClean="0">
                <a:solidFill>
                  <a:schemeClr val="hlink"/>
                </a:solidFill>
                <a:ea typeface="PMingLiU" panose="02020500000000000000" pitchFamily="18" charset="-120"/>
              </a:rPr>
              <a:t>cohesive</a:t>
            </a:r>
            <a:r>
              <a:rPr lang="en-US" altLang="zh-TW" sz="2400" smtClean="0">
                <a:ea typeface="PMingLiU" panose="02020500000000000000" pitchFamily="18" charset="-120"/>
              </a:rPr>
              <a:t> within clusters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TW" sz="2400" smtClean="0">
                <a:ea typeface="PMingLiU" panose="02020500000000000000" pitchFamily="18" charset="-120"/>
              </a:rPr>
              <a:t>low </a:t>
            </a:r>
            <a:r>
              <a:rPr lang="en-US" altLang="zh-TW" sz="2400" u="sng" smtClean="0">
                <a:ea typeface="PMingLiU" panose="02020500000000000000" pitchFamily="18" charset="-120"/>
              </a:rPr>
              <a:t>inter-class</a:t>
            </a:r>
            <a:r>
              <a:rPr lang="en-US" altLang="zh-TW" sz="2400" smtClean="0">
                <a:ea typeface="PMingLiU" panose="02020500000000000000" pitchFamily="18" charset="-120"/>
              </a:rPr>
              <a:t> similarity: </a:t>
            </a:r>
            <a:r>
              <a:rPr lang="en-US" altLang="zh-TW" sz="2400" smtClean="0">
                <a:solidFill>
                  <a:schemeClr val="hlink"/>
                </a:solidFill>
                <a:ea typeface="PMingLiU" panose="02020500000000000000" pitchFamily="18" charset="-120"/>
              </a:rPr>
              <a:t>distinctive</a:t>
            </a:r>
            <a:r>
              <a:rPr lang="en-US" altLang="zh-TW" sz="2400" smtClean="0">
                <a:ea typeface="PMingLiU" panose="02020500000000000000" pitchFamily="18" charset="-120"/>
              </a:rPr>
              <a:t> between clusters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sz="2400" smtClean="0">
                <a:ea typeface="PMingLiU" panose="02020500000000000000" pitchFamily="18" charset="-120"/>
              </a:rPr>
              <a:t>The </a:t>
            </a:r>
            <a:r>
              <a:rPr lang="en-US" altLang="zh-TW" sz="2400" u="sng" smtClean="0">
                <a:ea typeface="PMingLiU" panose="02020500000000000000" pitchFamily="18" charset="-120"/>
              </a:rPr>
              <a:t>quality</a:t>
            </a:r>
            <a:r>
              <a:rPr lang="en-US" altLang="zh-TW" sz="2400" smtClean="0">
                <a:ea typeface="PMingLiU" panose="02020500000000000000" pitchFamily="18" charset="-120"/>
              </a:rPr>
              <a:t> of a clustering method depends 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TW" sz="2400" smtClean="0">
                <a:ea typeface="PMingLiU" panose="02020500000000000000" pitchFamily="18" charset="-120"/>
              </a:rPr>
              <a:t>the similarity measure used by the method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TW" sz="2400" smtClean="0">
                <a:ea typeface="PMingLiU" panose="02020500000000000000" pitchFamily="18" charset="-120"/>
              </a:rPr>
              <a:t>its implementation, and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TW" sz="2400" smtClean="0">
                <a:ea typeface="PMingLiU" panose="02020500000000000000" pitchFamily="18" charset="-120"/>
              </a:rPr>
              <a:t>Its ability to discover some or all of the </a:t>
            </a:r>
            <a:r>
              <a:rPr lang="en-US" altLang="zh-TW" sz="2400" u="sng" smtClean="0">
                <a:ea typeface="PMingLiU" panose="02020500000000000000" pitchFamily="18" charset="-120"/>
              </a:rPr>
              <a:t>hidden</a:t>
            </a:r>
            <a:r>
              <a:rPr lang="en-US" altLang="zh-TW" sz="2400" smtClean="0">
                <a:ea typeface="PMingLiU" panose="02020500000000000000" pitchFamily="18" charset="-120"/>
              </a:rPr>
              <a:t> patterns</a:t>
            </a:r>
          </a:p>
        </p:txBody>
      </p:sp>
      <p:sp>
        <p:nvSpPr>
          <p:cNvPr id="1024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6F74C93-B411-4187-996B-81E546A9DB3C}" type="slidenum">
              <a:rPr lang="en-US" altLang="zh-TW" sz="1200"/>
              <a:pPr eaLnBrk="1" hangingPunct="1"/>
              <a:t>10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8070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clustering analysis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45" y="1111717"/>
            <a:ext cx="6913418" cy="46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98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6705600" cy="8382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TW" sz="3200" smtClean="0">
                <a:ea typeface="PMingLiU" panose="02020500000000000000" pitchFamily="18" charset="-120"/>
              </a:rPr>
              <a:t>Measure the Quality of Clustering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5257800"/>
          </a:xfrm>
          <a:noFill/>
        </p:spPr>
        <p:txBody>
          <a:bodyPr lIns="92075" tIns="46038" rIns="92075" bIns="46038"/>
          <a:lstStyle/>
          <a:p>
            <a:pPr marL="457200" indent="-457200" eaLnBrk="1" hangingPunct="1"/>
            <a:r>
              <a:rPr lang="en-US" altLang="zh-TW" sz="2400" smtClean="0">
                <a:solidFill>
                  <a:schemeClr val="hlink"/>
                </a:solidFill>
                <a:ea typeface="PMingLiU" panose="02020500000000000000" pitchFamily="18" charset="-120"/>
              </a:rPr>
              <a:t>Dissimilarity/Similarity metric</a:t>
            </a:r>
            <a:endParaRPr lang="en-US" altLang="zh-TW" sz="2400" smtClean="0">
              <a:ea typeface="PMingLiU" panose="02020500000000000000" pitchFamily="18" charset="-120"/>
            </a:endParaRPr>
          </a:p>
          <a:p>
            <a:pPr marL="914400" lvl="1" indent="-457200" eaLnBrk="1" hangingPunct="1"/>
            <a:r>
              <a:rPr lang="en-US" altLang="zh-TW" sz="2400" smtClean="0">
                <a:ea typeface="PMingLiU" panose="02020500000000000000" pitchFamily="18" charset="-120"/>
              </a:rPr>
              <a:t>Similarity is expressed in terms of a distance function, typically metric: </a:t>
            </a:r>
            <a:r>
              <a:rPr lang="en-US" altLang="zh-TW" sz="2400" i="1" smtClean="0">
                <a:ea typeface="PMingLiU" panose="02020500000000000000" pitchFamily="18" charset="-120"/>
              </a:rPr>
              <a:t>d</a:t>
            </a:r>
            <a:r>
              <a:rPr lang="en-US" altLang="zh-TW" sz="2400" smtClean="0">
                <a:ea typeface="PMingLiU" panose="02020500000000000000" pitchFamily="18" charset="-120"/>
              </a:rPr>
              <a:t>(</a:t>
            </a:r>
            <a:r>
              <a:rPr lang="en-US" altLang="zh-TW" sz="2400" i="1" smtClean="0">
                <a:ea typeface="PMingLiU" panose="02020500000000000000" pitchFamily="18" charset="-120"/>
              </a:rPr>
              <a:t>i, j</a:t>
            </a:r>
            <a:r>
              <a:rPr lang="en-US" altLang="zh-TW" sz="2400" smtClean="0">
                <a:ea typeface="PMingLiU" panose="02020500000000000000" pitchFamily="18" charset="-120"/>
              </a:rPr>
              <a:t>)</a:t>
            </a:r>
          </a:p>
          <a:p>
            <a:pPr marL="914400" lvl="1" indent="-457200" eaLnBrk="1" hangingPunct="1"/>
            <a:r>
              <a:rPr lang="en-US" altLang="zh-TW" sz="2400" smtClean="0">
                <a:ea typeface="PMingLiU" panose="02020500000000000000" pitchFamily="18" charset="-120"/>
              </a:rPr>
              <a:t>The definitions of </a:t>
            </a:r>
            <a:r>
              <a:rPr lang="en-US" altLang="zh-TW" sz="2400" smtClean="0">
                <a:solidFill>
                  <a:schemeClr val="hlink"/>
                </a:solidFill>
                <a:ea typeface="PMingLiU" panose="02020500000000000000" pitchFamily="18" charset="-120"/>
              </a:rPr>
              <a:t>distance functions</a:t>
            </a:r>
            <a:r>
              <a:rPr lang="en-US" altLang="zh-TW" sz="2400" smtClean="0">
                <a:ea typeface="PMingLiU" panose="02020500000000000000" pitchFamily="18" charset="-120"/>
              </a:rPr>
              <a:t> are usually rather different for interval-scaled, boolean, categorical, ordinal ratio, and vector variables</a:t>
            </a:r>
          </a:p>
          <a:p>
            <a:pPr marL="914400" lvl="1" indent="-457200" eaLnBrk="1" hangingPunct="1"/>
            <a:r>
              <a:rPr lang="en-US" altLang="zh-TW" sz="2400" smtClean="0">
                <a:ea typeface="PMingLiU" panose="02020500000000000000" pitchFamily="18" charset="-120"/>
              </a:rPr>
              <a:t>Weights should be associated with different variables based on applications and data semantics</a:t>
            </a:r>
            <a:endParaRPr lang="en-US" altLang="zh-TW" sz="2400" smtClean="0">
              <a:ea typeface="PMingLiU" panose="02020500000000000000" pitchFamily="18" charset="-120"/>
              <a:sym typeface="Symbol" panose="05050102010706020507" pitchFamily="18" charset="2"/>
            </a:endParaRPr>
          </a:p>
          <a:p>
            <a:pPr marL="457200" indent="-457200" eaLnBrk="1" hangingPunct="1"/>
            <a:r>
              <a:rPr lang="en-US" altLang="zh-TW" sz="2400" smtClean="0">
                <a:ea typeface="PMingLiU" panose="02020500000000000000" pitchFamily="18" charset="-120"/>
              </a:rPr>
              <a:t>Quality of clustering:</a:t>
            </a:r>
          </a:p>
          <a:p>
            <a:pPr marL="914400" lvl="1" indent="-457200" eaLnBrk="1" hangingPunct="1"/>
            <a:r>
              <a:rPr lang="en-US" altLang="zh-TW" sz="2400" smtClean="0">
                <a:ea typeface="PMingLiU" panose="02020500000000000000" pitchFamily="18" charset="-120"/>
              </a:rPr>
              <a:t>There is usually a separate “quality” function that measures the “goodness” of a cluster.</a:t>
            </a:r>
          </a:p>
          <a:p>
            <a:pPr marL="914400" lvl="1" indent="-457200" eaLnBrk="1" hangingPunct="1"/>
            <a:r>
              <a:rPr lang="en-US" altLang="zh-TW" sz="2400" smtClean="0">
                <a:ea typeface="PMingLiU" panose="02020500000000000000" pitchFamily="18" charset="-120"/>
                <a:sym typeface="Symbol" panose="05050102010706020507" pitchFamily="18" charset="2"/>
              </a:rPr>
              <a:t>It is hard to define “similar enough” or “good enough” </a:t>
            </a:r>
          </a:p>
          <a:p>
            <a:pPr marL="1371600" lvl="2" indent="-457200" eaLnBrk="1" hangingPunct="1"/>
            <a:r>
              <a:rPr lang="en-US" altLang="zh-TW" smtClean="0">
                <a:ea typeface="PMingLiU" panose="02020500000000000000" pitchFamily="18" charset="-120"/>
                <a:sym typeface="Symbol" panose="05050102010706020507" pitchFamily="18" charset="2"/>
              </a:rPr>
              <a:t> The answer is typically highly subjective</a:t>
            </a:r>
          </a:p>
        </p:txBody>
      </p:sp>
      <p:sp>
        <p:nvSpPr>
          <p:cNvPr id="1126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1C600DB-7435-44C8-9C48-3249C86E8274}" type="slidenum">
              <a:rPr lang="en-US" altLang="zh-TW" sz="1200"/>
              <a:pPr eaLnBrk="1" hangingPunct="1"/>
              <a:t>12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81426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PMingLiU" panose="02020500000000000000" pitchFamily="18" charset="-120"/>
              </a:rPr>
              <a:t>Considerations for Cluster Analysis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zh-TW" sz="2000" smtClean="0">
                <a:ea typeface="PMingLiU" panose="02020500000000000000" pitchFamily="18" charset="-120"/>
              </a:rPr>
              <a:t>Partitioning criteria</a:t>
            </a:r>
          </a:p>
          <a:p>
            <a:pPr lvl="1">
              <a:spcAft>
                <a:spcPts val="600"/>
              </a:spcAft>
            </a:pPr>
            <a:r>
              <a:rPr lang="en-US" altLang="zh-TW" sz="2000" smtClean="0">
                <a:ea typeface="PMingLiU" panose="02020500000000000000" pitchFamily="18" charset="-120"/>
              </a:rPr>
              <a:t>Single level vs. hierarchical partitioning (often, multi-level hierarchical partitioning is desirable)</a:t>
            </a:r>
          </a:p>
          <a:p>
            <a:pPr>
              <a:spcAft>
                <a:spcPts val="600"/>
              </a:spcAft>
            </a:pPr>
            <a:r>
              <a:rPr lang="en-US" altLang="zh-TW" sz="2000" smtClean="0">
                <a:ea typeface="PMingLiU" panose="02020500000000000000" pitchFamily="18" charset="-120"/>
              </a:rPr>
              <a:t>Separation of clusters</a:t>
            </a:r>
          </a:p>
          <a:p>
            <a:pPr lvl="1">
              <a:spcAft>
                <a:spcPts val="600"/>
              </a:spcAft>
            </a:pPr>
            <a:r>
              <a:rPr lang="en-US" altLang="zh-TW" sz="2000" smtClean="0">
                <a:ea typeface="PMingLiU" panose="02020500000000000000" pitchFamily="18" charset="-120"/>
              </a:rPr>
              <a:t>Exclusive (e.g., one customer belongs to only one region) vs. non-exclusive (e.g., one document may belong to more than one class)</a:t>
            </a:r>
          </a:p>
          <a:p>
            <a:pPr>
              <a:spcAft>
                <a:spcPts val="600"/>
              </a:spcAft>
            </a:pPr>
            <a:r>
              <a:rPr lang="en-US" altLang="zh-TW" sz="2000" smtClean="0">
                <a:ea typeface="PMingLiU" panose="02020500000000000000" pitchFamily="18" charset="-120"/>
              </a:rPr>
              <a:t>Similarity measure</a:t>
            </a:r>
          </a:p>
          <a:p>
            <a:pPr lvl="1">
              <a:spcAft>
                <a:spcPts val="600"/>
              </a:spcAft>
            </a:pPr>
            <a:r>
              <a:rPr lang="en-US" altLang="zh-TW" sz="2000" smtClean="0">
                <a:ea typeface="PMingLiU" panose="02020500000000000000" pitchFamily="18" charset="-120"/>
              </a:rPr>
              <a:t>Distance-based (e.g., Euclidian, road network, vector)  vs. connectivity-based (e.g., density or contiguity)</a:t>
            </a:r>
          </a:p>
          <a:p>
            <a:pPr>
              <a:spcAft>
                <a:spcPts val="600"/>
              </a:spcAft>
            </a:pPr>
            <a:r>
              <a:rPr lang="en-US" altLang="zh-TW" sz="2000" smtClean="0">
                <a:ea typeface="PMingLiU" panose="02020500000000000000" pitchFamily="18" charset="-120"/>
              </a:rPr>
              <a:t>Clustering space</a:t>
            </a:r>
          </a:p>
          <a:p>
            <a:pPr lvl="1">
              <a:spcAft>
                <a:spcPts val="600"/>
              </a:spcAft>
            </a:pPr>
            <a:r>
              <a:rPr lang="en-US" altLang="zh-TW" sz="2000" smtClean="0">
                <a:ea typeface="PMingLiU" panose="02020500000000000000" pitchFamily="18" charset="-120"/>
              </a:rPr>
              <a:t>Full space (often when low dimensional) vs. subspaces (often in high-dimensional clustering)</a:t>
            </a:r>
          </a:p>
        </p:txBody>
      </p:sp>
      <p:sp>
        <p:nvSpPr>
          <p:cNvPr id="1229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4DBA155-0CFD-43FA-B1F0-CDCBF80A9492}" type="slidenum">
              <a:rPr lang="en-US" altLang="zh-TW" sz="1200"/>
              <a:pPr eaLnBrk="1" hangingPunct="1"/>
              <a:t>13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0132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PMingLiU" panose="02020500000000000000" pitchFamily="18" charset="-120"/>
              </a:rPr>
              <a:t>Requirements and Challenges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000" smtClean="0">
                <a:ea typeface="PMingLiU" panose="02020500000000000000" pitchFamily="18" charset="-120"/>
              </a:rPr>
              <a:t>Scalability</a:t>
            </a:r>
          </a:p>
          <a:p>
            <a:pPr lvl="1"/>
            <a:r>
              <a:rPr lang="en-US" altLang="zh-TW" sz="2000" smtClean="0">
                <a:ea typeface="PMingLiU" panose="02020500000000000000" pitchFamily="18" charset="-120"/>
              </a:rPr>
              <a:t>Clustering all the data instead of only on samples</a:t>
            </a:r>
          </a:p>
          <a:p>
            <a:r>
              <a:rPr lang="en-US" altLang="zh-TW" sz="2000" smtClean="0">
                <a:ea typeface="PMingLiU" panose="02020500000000000000" pitchFamily="18" charset="-120"/>
              </a:rPr>
              <a:t>Ability to deal with different types of attributes</a:t>
            </a:r>
          </a:p>
          <a:p>
            <a:pPr lvl="1"/>
            <a:r>
              <a:rPr lang="en-US" altLang="zh-TW" sz="2000" smtClean="0">
                <a:ea typeface="PMingLiU" panose="02020500000000000000" pitchFamily="18" charset="-120"/>
              </a:rPr>
              <a:t>Numerical, binary, categorical, ordinal, linked, and mixture of these </a:t>
            </a:r>
          </a:p>
          <a:p>
            <a:r>
              <a:rPr lang="en-US" altLang="zh-TW" sz="2000" smtClean="0">
                <a:ea typeface="PMingLiU" panose="02020500000000000000" pitchFamily="18" charset="-120"/>
              </a:rPr>
              <a:t>Constraint-based clustering</a:t>
            </a:r>
          </a:p>
          <a:p>
            <a:pPr marL="742950" lvl="2" indent="-342900">
              <a:buSzPct val="60000"/>
            </a:pPr>
            <a:r>
              <a:rPr lang="en-US" altLang="zh-TW" sz="2000" smtClean="0">
                <a:ea typeface="PMingLiU" panose="02020500000000000000" pitchFamily="18" charset="-120"/>
              </a:rPr>
              <a:t>User may give inputs on constraints</a:t>
            </a:r>
          </a:p>
          <a:p>
            <a:pPr marL="742950" lvl="2" indent="-342900">
              <a:buSzPct val="60000"/>
            </a:pPr>
            <a:r>
              <a:rPr lang="en-US" altLang="zh-TW" sz="2000" smtClean="0">
                <a:ea typeface="PMingLiU" panose="02020500000000000000" pitchFamily="18" charset="-120"/>
              </a:rPr>
              <a:t>Use domain knowledge to determine input parameters</a:t>
            </a:r>
          </a:p>
          <a:p>
            <a:r>
              <a:rPr lang="en-US" altLang="zh-TW" sz="2000" smtClean="0">
                <a:ea typeface="PMingLiU" panose="02020500000000000000" pitchFamily="18" charset="-120"/>
              </a:rPr>
              <a:t>Interpretability and usability</a:t>
            </a:r>
          </a:p>
          <a:p>
            <a:r>
              <a:rPr lang="en-US" altLang="zh-TW" sz="2000" smtClean="0">
                <a:ea typeface="PMingLiU" panose="02020500000000000000" pitchFamily="18" charset="-120"/>
              </a:rPr>
              <a:t>Others </a:t>
            </a:r>
          </a:p>
          <a:p>
            <a:pPr lvl="1"/>
            <a:r>
              <a:rPr lang="en-US" altLang="zh-TW" sz="2000" smtClean="0">
                <a:ea typeface="PMingLiU" panose="02020500000000000000" pitchFamily="18" charset="-120"/>
              </a:rPr>
              <a:t>Discovery of clusters with arbitrary shape</a:t>
            </a:r>
          </a:p>
          <a:p>
            <a:pPr lvl="1"/>
            <a:r>
              <a:rPr lang="en-US" altLang="zh-TW" sz="2000" smtClean="0">
                <a:ea typeface="PMingLiU" panose="02020500000000000000" pitchFamily="18" charset="-120"/>
              </a:rPr>
              <a:t>Ability to deal with noisy data</a:t>
            </a:r>
          </a:p>
          <a:p>
            <a:pPr lvl="1"/>
            <a:r>
              <a:rPr lang="en-US" altLang="zh-TW" sz="2000" smtClean="0">
                <a:ea typeface="PMingLiU" panose="02020500000000000000" pitchFamily="18" charset="-120"/>
              </a:rPr>
              <a:t>Incremental clustering and insensitivity to input order</a:t>
            </a:r>
          </a:p>
          <a:p>
            <a:pPr lvl="1"/>
            <a:r>
              <a:rPr lang="en-US" altLang="zh-TW" sz="2000" smtClean="0">
                <a:ea typeface="PMingLiU" panose="02020500000000000000" pitchFamily="18" charset="-120"/>
              </a:rPr>
              <a:t>High dimensionality</a:t>
            </a:r>
          </a:p>
        </p:txBody>
      </p:sp>
      <p:sp>
        <p:nvSpPr>
          <p:cNvPr id="1331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2123232-A331-4E28-8A09-9A45DA9AA099}" type="slidenum">
              <a:rPr lang="en-US" altLang="zh-TW" sz="1200"/>
              <a:pPr eaLnBrk="1" hangingPunct="1"/>
              <a:t>14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39441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6324600" cy="6858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TW" sz="3200" smtClean="0">
                <a:ea typeface="PMingLiU" panose="02020500000000000000" pitchFamily="18" charset="-120"/>
              </a:rPr>
              <a:t>Major Clustering Approaches (I)</a:t>
            </a:r>
            <a:endParaRPr lang="en-US" altLang="zh-TW" smtClean="0">
              <a:ea typeface="PMingLiU" panose="02020500000000000000" pitchFamily="18" charset="-12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534400" cy="51054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TW" sz="2000" u="sng" dirty="0" smtClean="0">
                <a:ea typeface="PMingLiU" panose="02020500000000000000" pitchFamily="18" charset="-120"/>
              </a:rPr>
              <a:t>Partitioning approach</a:t>
            </a:r>
            <a:r>
              <a:rPr lang="en-US" altLang="zh-TW" sz="2000" dirty="0" smtClean="0">
                <a:ea typeface="PMingLiU" panose="02020500000000000000" pitchFamily="18" charset="-120"/>
              </a:rPr>
              <a:t>: </a:t>
            </a:r>
          </a:p>
          <a:p>
            <a:pPr lvl="1" eaLnBrk="1" hangingPunct="1"/>
            <a:r>
              <a:rPr lang="en-US" altLang="zh-TW" sz="2000" dirty="0" smtClean="0">
                <a:ea typeface="PMingLiU" panose="02020500000000000000" pitchFamily="18" charset="-120"/>
              </a:rPr>
              <a:t>Construct various partitions and then evaluate them by some criterion, e.g., minimizing the sum of square errors</a:t>
            </a:r>
          </a:p>
          <a:p>
            <a:pPr lvl="1" eaLnBrk="1" hangingPunct="1"/>
            <a:r>
              <a:rPr lang="en-US" altLang="zh-TW" sz="2000" dirty="0" smtClean="0">
                <a:ea typeface="PMingLiU" panose="02020500000000000000" pitchFamily="18" charset="-120"/>
              </a:rPr>
              <a:t>Typical methods: 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anose="02020500000000000000" pitchFamily="18" charset="-120"/>
              </a:rPr>
              <a:t>k-means</a:t>
            </a:r>
            <a:r>
              <a:rPr lang="en-US" altLang="zh-TW" sz="2000" dirty="0" smtClean="0">
                <a:ea typeface="PMingLiU" panose="02020500000000000000" pitchFamily="18" charset="-120"/>
              </a:rPr>
              <a:t>, k-</a:t>
            </a:r>
            <a:r>
              <a:rPr lang="en-US" altLang="zh-TW" sz="2000" dirty="0" err="1" smtClean="0">
                <a:ea typeface="PMingLiU" panose="02020500000000000000" pitchFamily="18" charset="-120"/>
              </a:rPr>
              <a:t>medoids</a:t>
            </a:r>
            <a:r>
              <a:rPr lang="en-US" altLang="zh-TW" sz="2000" dirty="0" smtClean="0">
                <a:ea typeface="PMingLiU" panose="02020500000000000000" pitchFamily="18" charset="-120"/>
              </a:rPr>
              <a:t>, CLARANS</a:t>
            </a:r>
          </a:p>
          <a:p>
            <a:pPr eaLnBrk="1" hangingPunct="1"/>
            <a:r>
              <a:rPr lang="en-US" altLang="zh-TW" sz="2000" u="sng" dirty="0" smtClean="0">
                <a:ea typeface="PMingLiU" panose="02020500000000000000" pitchFamily="18" charset="-120"/>
              </a:rPr>
              <a:t>Hierarchical approach</a:t>
            </a:r>
            <a:r>
              <a:rPr lang="en-US" altLang="zh-TW" sz="2000" dirty="0" smtClean="0">
                <a:ea typeface="PMingLiU" panose="02020500000000000000" pitchFamily="18" charset="-120"/>
              </a:rPr>
              <a:t>: </a:t>
            </a:r>
          </a:p>
          <a:p>
            <a:pPr lvl="1" eaLnBrk="1" hangingPunct="1"/>
            <a:r>
              <a:rPr lang="en-US" altLang="zh-TW" sz="2000" dirty="0" smtClean="0">
                <a:ea typeface="PMingLiU" panose="02020500000000000000" pitchFamily="18" charset="-120"/>
              </a:rPr>
              <a:t>Create a hierarchical decomposition of the set of data (or objects) using some criterion</a:t>
            </a:r>
          </a:p>
          <a:p>
            <a:pPr lvl="1" eaLnBrk="1" hangingPunct="1"/>
            <a:r>
              <a:rPr lang="en-US" altLang="zh-TW" sz="2000" dirty="0" smtClean="0">
                <a:ea typeface="PMingLiU" panose="02020500000000000000" pitchFamily="18" charset="-120"/>
              </a:rPr>
              <a:t>Typical methods: Diana, Agnes, BIRCH, CAMELEON</a:t>
            </a:r>
          </a:p>
          <a:p>
            <a:pPr eaLnBrk="1" hangingPunct="1"/>
            <a:r>
              <a:rPr lang="en-US" altLang="zh-TW" sz="2000" u="sng" dirty="0" smtClean="0">
                <a:ea typeface="PMingLiU" panose="02020500000000000000" pitchFamily="18" charset="-120"/>
              </a:rPr>
              <a:t>Density-based approach</a:t>
            </a:r>
            <a:r>
              <a:rPr lang="en-US" altLang="zh-TW" sz="2000" dirty="0" smtClean="0">
                <a:ea typeface="PMingLiU" panose="02020500000000000000" pitchFamily="18" charset="-120"/>
              </a:rPr>
              <a:t>: </a:t>
            </a:r>
          </a:p>
          <a:p>
            <a:pPr lvl="1" eaLnBrk="1" hangingPunct="1"/>
            <a:r>
              <a:rPr lang="en-US" altLang="zh-TW" sz="2000" dirty="0" smtClean="0">
                <a:ea typeface="PMingLiU" panose="02020500000000000000" pitchFamily="18" charset="-120"/>
              </a:rPr>
              <a:t>Based on connectivity and density functions</a:t>
            </a:r>
          </a:p>
          <a:p>
            <a:pPr lvl="1" eaLnBrk="1" hangingPunct="1"/>
            <a:r>
              <a:rPr lang="en-US" altLang="zh-TW" sz="2000" dirty="0" smtClean="0">
                <a:ea typeface="PMingLiU" panose="02020500000000000000" pitchFamily="18" charset="-120"/>
              </a:rPr>
              <a:t>Typical methods: DBSACN, OPTICS, </a:t>
            </a:r>
            <a:r>
              <a:rPr lang="en-US" altLang="zh-TW" sz="2000" dirty="0" err="1" smtClean="0">
                <a:ea typeface="PMingLiU" panose="02020500000000000000" pitchFamily="18" charset="-120"/>
              </a:rPr>
              <a:t>DenClue</a:t>
            </a:r>
            <a:endParaRPr lang="en-US" altLang="zh-TW" sz="2000" dirty="0" smtClean="0">
              <a:ea typeface="PMingLiU" panose="02020500000000000000" pitchFamily="18" charset="-120"/>
            </a:endParaRPr>
          </a:p>
          <a:p>
            <a:pPr eaLnBrk="1" hangingPunct="1"/>
            <a:r>
              <a:rPr lang="en-US" altLang="zh-TW" sz="2000" u="sng" dirty="0" smtClean="0">
                <a:ea typeface="PMingLiU" panose="02020500000000000000" pitchFamily="18" charset="-120"/>
              </a:rPr>
              <a:t>Grid-based approach</a:t>
            </a:r>
            <a:r>
              <a:rPr lang="en-US" altLang="zh-TW" sz="2000" dirty="0" smtClean="0">
                <a:ea typeface="PMingLiU" panose="02020500000000000000" pitchFamily="18" charset="-120"/>
              </a:rPr>
              <a:t>: </a:t>
            </a:r>
          </a:p>
          <a:p>
            <a:pPr lvl="1" eaLnBrk="1" hangingPunct="1"/>
            <a:r>
              <a:rPr lang="en-US" altLang="zh-TW" sz="2000" dirty="0" smtClean="0">
                <a:ea typeface="PMingLiU" panose="02020500000000000000" pitchFamily="18" charset="-120"/>
              </a:rPr>
              <a:t>based on a multiple-level granularity structure</a:t>
            </a:r>
          </a:p>
          <a:p>
            <a:pPr lvl="1" eaLnBrk="1" hangingPunct="1"/>
            <a:r>
              <a:rPr lang="en-US" altLang="zh-TW" sz="2000" dirty="0" smtClean="0">
                <a:ea typeface="PMingLiU" panose="02020500000000000000" pitchFamily="18" charset="-120"/>
              </a:rPr>
              <a:t>Typical methods: STING, </a:t>
            </a:r>
            <a:r>
              <a:rPr lang="en-US" altLang="zh-TW" sz="2000" dirty="0" err="1" smtClean="0">
                <a:ea typeface="PMingLiU" panose="02020500000000000000" pitchFamily="18" charset="-120"/>
              </a:rPr>
              <a:t>WaveCluster</a:t>
            </a:r>
            <a:r>
              <a:rPr lang="en-US" altLang="zh-TW" sz="2000" dirty="0" smtClean="0">
                <a:ea typeface="PMingLiU" panose="02020500000000000000" pitchFamily="18" charset="-120"/>
              </a:rPr>
              <a:t>, CLIQUE</a:t>
            </a:r>
          </a:p>
        </p:txBody>
      </p:sp>
      <p:sp>
        <p:nvSpPr>
          <p:cNvPr id="1434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910E2C5-323E-40FB-8DB0-CAFF9E3C01A0}" type="slidenum">
              <a:rPr lang="en-US" altLang="zh-TW" sz="1200"/>
              <a:pPr eaLnBrk="1" hangingPunct="1"/>
              <a:t>15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5282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6324600" cy="6858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TW" sz="3200" smtClean="0">
                <a:ea typeface="PMingLiU" panose="02020500000000000000" pitchFamily="18" charset="-120"/>
              </a:rPr>
              <a:t>Major Clustering Approaches (II)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52578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TW" sz="2000" u="sng" smtClean="0">
                <a:ea typeface="PMingLiU" panose="02020500000000000000" pitchFamily="18" charset="-120"/>
              </a:rPr>
              <a:t>Model-based</a:t>
            </a:r>
            <a:r>
              <a:rPr lang="en-US" altLang="zh-TW" sz="2000" smtClean="0">
                <a:ea typeface="PMingLiU" panose="02020500000000000000" pitchFamily="18" charset="-120"/>
              </a:rPr>
              <a:t>: </a:t>
            </a:r>
          </a:p>
          <a:p>
            <a:pPr lvl="1" eaLnBrk="1" hangingPunct="1"/>
            <a:r>
              <a:rPr lang="en-US" altLang="zh-TW" sz="2000" smtClean="0">
                <a:ea typeface="PMingLiU" panose="02020500000000000000" pitchFamily="18" charset="-120"/>
              </a:rPr>
              <a:t>A model is hypothesized for each of the clusters and tries to find the best fit of that model to each other</a:t>
            </a:r>
          </a:p>
          <a:p>
            <a:pPr lvl="1" eaLnBrk="1" hangingPunct="1"/>
            <a:r>
              <a:rPr lang="en-US" altLang="zh-TW" sz="2000" smtClean="0">
                <a:ea typeface="PMingLiU" panose="02020500000000000000" pitchFamily="18" charset="-120"/>
              </a:rPr>
              <a:t>Typical methods:</a:t>
            </a:r>
            <a:r>
              <a:rPr lang="en-US" altLang="zh-TW" sz="2000" b="1" smtClean="0">
                <a:ea typeface="PMingLiU" panose="02020500000000000000" pitchFamily="18" charset="-120"/>
              </a:rPr>
              <a:t> </a:t>
            </a:r>
            <a:r>
              <a:rPr lang="en-US" altLang="zh-TW" sz="2000" smtClean="0">
                <a:ea typeface="PMingLiU" panose="02020500000000000000" pitchFamily="18" charset="-120"/>
              </a:rPr>
              <a:t>EM, SOM, COBWEB</a:t>
            </a:r>
          </a:p>
          <a:p>
            <a:pPr eaLnBrk="1" hangingPunct="1"/>
            <a:r>
              <a:rPr lang="en-US" altLang="zh-TW" sz="2000" u="sng" smtClean="0">
                <a:ea typeface="PMingLiU" panose="02020500000000000000" pitchFamily="18" charset="-120"/>
              </a:rPr>
              <a:t>Frequent pattern-based:</a:t>
            </a:r>
          </a:p>
          <a:p>
            <a:pPr lvl="1" eaLnBrk="1" hangingPunct="1"/>
            <a:r>
              <a:rPr lang="en-US" altLang="zh-TW" sz="2000" smtClean="0">
                <a:ea typeface="PMingLiU" panose="02020500000000000000" pitchFamily="18" charset="-120"/>
              </a:rPr>
              <a:t>Based on the analysis of frequent patterns</a:t>
            </a:r>
          </a:p>
          <a:p>
            <a:pPr lvl="1" eaLnBrk="1" hangingPunct="1"/>
            <a:r>
              <a:rPr lang="en-US" altLang="zh-TW" sz="2000" smtClean="0">
                <a:ea typeface="PMingLiU" panose="02020500000000000000" pitchFamily="18" charset="-120"/>
              </a:rPr>
              <a:t>Typical methods: p-Cluster</a:t>
            </a:r>
          </a:p>
          <a:p>
            <a:pPr eaLnBrk="1" hangingPunct="1"/>
            <a:r>
              <a:rPr lang="en-US" altLang="zh-TW" sz="2000" u="sng" smtClean="0">
                <a:ea typeface="PMingLiU" panose="02020500000000000000" pitchFamily="18" charset="-120"/>
              </a:rPr>
              <a:t>User-guided or constraint-based</a:t>
            </a:r>
            <a:r>
              <a:rPr lang="en-US" altLang="zh-TW" sz="2000" smtClean="0">
                <a:ea typeface="PMingLiU" panose="02020500000000000000" pitchFamily="18" charset="-120"/>
              </a:rPr>
              <a:t>: </a:t>
            </a:r>
          </a:p>
          <a:p>
            <a:pPr lvl="1" eaLnBrk="1" hangingPunct="1"/>
            <a:r>
              <a:rPr lang="en-US" altLang="zh-TW" sz="2000" smtClean="0">
                <a:ea typeface="PMingLiU" panose="02020500000000000000" pitchFamily="18" charset="-120"/>
              </a:rPr>
              <a:t>Clustering by considering user-specified or application-specific constraints</a:t>
            </a:r>
          </a:p>
          <a:p>
            <a:pPr lvl="1" eaLnBrk="1" hangingPunct="1"/>
            <a:r>
              <a:rPr lang="en-US" altLang="zh-TW" sz="2000" smtClean="0">
                <a:ea typeface="PMingLiU" panose="02020500000000000000" pitchFamily="18" charset="-120"/>
              </a:rPr>
              <a:t>Typical methods: COD (obstacles), constrained clustering</a:t>
            </a:r>
          </a:p>
          <a:p>
            <a:pPr eaLnBrk="1" hangingPunct="1"/>
            <a:r>
              <a:rPr lang="en-US" altLang="zh-TW" sz="2000" u="sng" smtClean="0">
                <a:ea typeface="PMingLiU" panose="02020500000000000000" pitchFamily="18" charset="-120"/>
              </a:rPr>
              <a:t>Link-based clustering</a:t>
            </a:r>
            <a:r>
              <a:rPr lang="en-US" altLang="zh-TW" sz="2000" smtClean="0">
                <a:ea typeface="PMingLiU" panose="02020500000000000000" pitchFamily="18" charset="-120"/>
              </a:rPr>
              <a:t>:</a:t>
            </a:r>
          </a:p>
          <a:p>
            <a:pPr lvl="1" eaLnBrk="1" hangingPunct="1"/>
            <a:r>
              <a:rPr lang="en-US" altLang="zh-TW" sz="2000" smtClean="0">
                <a:ea typeface="PMingLiU" panose="02020500000000000000" pitchFamily="18" charset="-120"/>
              </a:rPr>
              <a:t>Objects are often linked together in various ways</a:t>
            </a:r>
          </a:p>
          <a:p>
            <a:pPr lvl="1" eaLnBrk="1" hangingPunct="1"/>
            <a:r>
              <a:rPr lang="en-US" altLang="zh-TW" sz="2000" smtClean="0">
                <a:ea typeface="PMingLiU" panose="02020500000000000000" pitchFamily="18" charset="-120"/>
              </a:rPr>
              <a:t>Massive links can be used to cluster objects: SimRank, LinkClus</a:t>
            </a:r>
          </a:p>
        </p:txBody>
      </p:sp>
      <p:sp>
        <p:nvSpPr>
          <p:cNvPr id="1536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F6B7DF2-9F99-4425-9B72-CAF59621ED59}" type="slidenum">
              <a:rPr lang="en-US" altLang="zh-TW" sz="1200"/>
              <a:pPr eaLnBrk="1" hangingPunct="1"/>
              <a:t>16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63855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K-Means Clustering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3501794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TW" sz="3200" smtClean="0">
                <a:ea typeface="PMingLiU" panose="02020500000000000000" pitchFamily="18" charset="-120"/>
              </a:rPr>
              <a:t>Partitioning Algorithms: Basic Concept</a:t>
            </a:r>
            <a:endParaRPr lang="en-US" altLang="zh-TW" sz="2800" b="1" smtClean="0">
              <a:ea typeface="PMingLiU" panose="02020500000000000000" pitchFamily="18" charset="-12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371600"/>
            <a:ext cx="8534400" cy="51054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zh-TW" sz="2000" u="sng" smtClean="0">
                <a:ea typeface="PMingLiU" panose="02020500000000000000" pitchFamily="18" charset="-120"/>
              </a:rPr>
              <a:t>Partitioning method:</a:t>
            </a:r>
            <a:r>
              <a:rPr lang="en-US" altLang="zh-TW" sz="2000" smtClean="0">
                <a:ea typeface="PMingLiU" panose="02020500000000000000" pitchFamily="18" charset="-120"/>
              </a:rPr>
              <a:t> Partitioning a database </a:t>
            </a:r>
            <a:r>
              <a:rPr lang="en-US" altLang="zh-TW" sz="2000" b="1" i="1" smtClean="0">
                <a:ea typeface="PMingLiU" panose="02020500000000000000" pitchFamily="18" charset="-120"/>
              </a:rPr>
              <a:t>D</a:t>
            </a:r>
            <a:r>
              <a:rPr lang="en-US" altLang="zh-TW" sz="2000" smtClean="0">
                <a:ea typeface="PMingLiU" panose="02020500000000000000" pitchFamily="18" charset="-120"/>
              </a:rPr>
              <a:t> of </a:t>
            </a:r>
            <a:r>
              <a:rPr lang="en-US" altLang="zh-TW" sz="2000" b="1" i="1" smtClean="0">
                <a:ea typeface="PMingLiU" panose="02020500000000000000" pitchFamily="18" charset="-120"/>
              </a:rPr>
              <a:t>n</a:t>
            </a:r>
            <a:r>
              <a:rPr lang="en-US" altLang="zh-TW" sz="2000" smtClean="0">
                <a:ea typeface="PMingLiU" panose="02020500000000000000" pitchFamily="18" charset="-120"/>
              </a:rPr>
              <a:t> objects into a set of </a:t>
            </a:r>
            <a:r>
              <a:rPr lang="en-US" altLang="zh-TW" sz="2000" b="1" i="1" smtClean="0">
                <a:ea typeface="PMingLiU" panose="02020500000000000000" pitchFamily="18" charset="-120"/>
              </a:rPr>
              <a:t>k</a:t>
            </a:r>
            <a:r>
              <a:rPr lang="en-US" altLang="zh-TW" sz="2000" smtClean="0">
                <a:ea typeface="PMingLiU" panose="02020500000000000000" pitchFamily="18" charset="-120"/>
              </a:rPr>
              <a:t> clusters, such that the sum of squared distances is minimized (where c</a:t>
            </a:r>
            <a:r>
              <a:rPr lang="en-US" altLang="zh-TW" sz="2000" baseline="-25000" smtClean="0">
                <a:ea typeface="PMingLiU" panose="02020500000000000000" pitchFamily="18" charset="-120"/>
              </a:rPr>
              <a:t>i</a:t>
            </a:r>
            <a:r>
              <a:rPr lang="en-US" altLang="zh-TW" sz="2000" smtClean="0">
                <a:ea typeface="PMingLiU" panose="02020500000000000000" pitchFamily="18" charset="-120"/>
              </a:rPr>
              <a:t> is the centroid or medoid of cluster C</a:t>
            </a:r>
            <a:r>
              <a:rPr lang="en-US" altLang="zh-TW" sz="2000" baseline="-25000" smtClean="0">
                <a:ea typeface="PMingLiU" panose="02020500000000000000" pitchFamily="18" charset="-120"/>
              </a:rPr>
              <a:t>i</a:t>
            </a:r>
            <a:r>
              <a:rPr lang="en-US" altLang="zh-TW" sz="2000" smtClean="0">
                <a:ea typeface="PMingLiU" panose="02020500000000000000" pitchFamily="18" charset="-120"/>
              </a:rPr>
              <a:t>)</a:t>
            </a:r>
          </a:p>
          <a:p>
            <a:pPr eaLnBrk="1" hangingPunct="1">
              <a:lnSpc>
                <a:spcPct val="110000"/>
              </a:lnSpc>
            </a:pPr>
            <a:endParaRPr lang="en-US" altLang="zh-TW" sz="2000" smtClean="0">
              <a:ea typeface="PMingLiU" panose="02020500000000000000" pitchFamily="18" charset="-120"/>
            </a:endParaRPr>
          </a:p>
          <a:p>
            <a:pPr eaLnBrk="1" hangingPunct="1">
              <a:lnSpc>
                <a:spcPct val="110000"/>
              </a:lnSpc>
            </a:pPr>
            <a:endParaRPr lang="en-US" altLang="zh-TW" sz="2000" smtClean="0">
              <a:ea typeface="PMingLiU" panose="02020500000000000000" pitchFamily="18" charset="-12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Given </a:t>
            </a:r>
            <a:r>
              <a:rPr lang="en-US" altLang="zh-TW" sz="2000" i="1" smtClean="0">
                <a:ea typeface="PMingLiU" panose="02020500000000000000" pitchFamily="18" charset="-120"/>
              </a:rPr>
              <a:t>k</a:t>
            </a:r>
            <a:r>
              <a:rPr lang="en-US" altLang="zh-TW" sz="2000" smtClean="0">
                <a:ea typeface="PMingLiU" panose="02020500000000000000" pitchFamily="18" charset="-120"/>
              </a:rPr>
              <a:t>, find a partition of </a:t>
            </a:r>
            <a:r>
              <a:rPr lang="en-US" altLang="zh-TW" sz="2000" i="1" smtClean="0">
                <a:ea typeface="PMingLiU" panose="02020500000000000000" pitchFamily="18" charset="-120"/>
              </a:rPr>
              <a:t>k clusters </a:t>
            </a:r>
            <a:r>
              <a:rPr lang="en-US" altLang="zh-TW" sz="2000" smtClean="0">
                <a:ea typeface="PMingLiU" panose="02020500000000000000" pitchFamily="18" charset="-120"/>
              </a:rPr>
              <a:t>that optimizes the chosen partitioning criterion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Global optimal: exhaustively enumerate all partitions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Heuristic methods: </a:t>
            </a:r>
            <a:r>
              <a:rPr lang="en-US" altLang="zh-TW" sz="2000" i="1" smtClean="0">
                <a:ea typeface="PMingLiU" panose="02020500000000000000" pitchFamily="18" charset="-120"/>
              </a:rPr>
              <a:t>k-means</a:t>
            </a:r>
            <a:r>
              <a:rPr lang="en-US" altLang="zh-TW" sz="2000" smtClean="0">
                <a:ea typeface="PMingLiU" panose="02020500000000000000" pitchFamily="18" charset="-120"/>
              </a:rPr>
              <a:t> and </a:t>
            </a:r>
            <a:r>
              <a:rPr lang="en-US" altLang="zh-TW" sz="2000" i="1" smtClean="0">
                <a:ea typeface="PMingLiU" panose="02020500000000000000" pitchFamily="18" charset="-120"/>
              </a:rPr>
              <a:t>k-medoids</a:t>
            </a:r>
            <a:r>
              <a:rPr lang="en-US" altLang="zh-TW" sz="2000" smtClean="0">
                <a:ea typeface="PMingLiU" panose="02020500000000000000" pitchFamily="18" charset="-120"/>
              </a:rPr>
              <a:t> algorithms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000" i="1" u="sng" smtClean="0">
                <a:ea typeface="PMingLiU" panose="02020500000000000000" pitchFamily="18" charset="-120"/>
              </a:rPr>
              <a:t>k-means</a:t>
            </a:r>
            <a:r>
              <a:rPr lang="en-US" altLang="zh-TW" sz="2000" smtClean="0">
                <a:ea typeface="PMingLiU" panose="02020500000000000000" pitchFamily="18" charset="-120"/>
              </a:rPr>
              <a:t> (MacQueen’67, Lloyd’57/’82): Each cluster is represented by the center of the cluster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000" i="1" u="sng" smtClean="0">
                <a:ea typeface="PMingLiU" panose="02020500000000000000" pitchFamily="18" charset="-120"/>
              </a:rPr>
              <a:t>k-medoids</a:t>
            </a:r>
            <a:r>
              <a:rPr lang="en-US" altLang="zh-TW" sz="2000" smtClean="0">
                <a:ea typeface="PMingLiU" panose="02020500000000000000" pitchFamily="18" charset="-120"/>
              </a:rPr>
              <a:t> or PAM (Partition around medoids) (Kaufman &amp; Rousseeuw’87): Each cluster is represented by one of the objects in the cluster  </a:t>
            </a:r>
          </a:p>
        </p:txBody>
      </p:sp>
      <p:graphicFrame>
        <p:nvGraphicFramePr>
          <p:cNvPr id="1741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124200" y="2590800"/>
          <a:ext cx="28511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Equation" r:id="rId4" imgW="1333500" imgH="254000" progId="Equation.3">
                  <p:embed/>
                </p:oleObj>
              </mc:Choice>
              <mc:Fallback>
                <p:oleObj name="Equation" r:id="rId4" imgW="1333500" imgH="254000" progId="Equation.3">
                  <p:embed/>
                  <p:pic>
                    <p:nvPicPr>
                      <p:cNvPr id="17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590800"/>
                        <a:ext cx="28511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E211204-9C12-44C1-84EB-55D349655F56}" type="slidenum">
              <a:rPr lang="en-US" altLang="zh-TW" sz="1200"/>
              <a:pPr eaLnBrk="1" hangingPunct="1"/>
              <a:t>18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1603249473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i="1" smtClean="0">
                <a:solidFill>
                  <a:srgbClr val="170981"/>
                </a:solidFill>
                <a:ea typeface="Gulim" pitchFamily="34" charset="-127"/>
              </a:rPr>
              <a:t>K-Means</a:t>
            </a:r>
            <a:r>
              <a:rPr lang="en-US" altLang="ko-KR" smtClean="0">
                <a:solidFill>
                  <a:srgbClr val="170981"/>
                </a:solidFill>
                <a:ea typeface="Gulim" pitchFamily="34" charset="-127"/>
              </a:rPr>
              <a:t> Clustering</a:t>
            </a:r>
            <a:endParaRPr lang="en-US" altLang="ko-KR" sz="2800" b="1" smtClean="0">
              <a:solidFill>
                <a:srgbClr val="170981"/>
              </a:solidFill>
              <a:ea typeface="Gulim" pitchFamily="34" charset="-127"/>
            </a:endParaRPr>
          </a:p>
        </p:txBody>
      </p:sp>
      <p:sp>
        <p:nvSpPr>
          <p:cNvPr id="6147" name="Line 93"/>
          <p:cNvSpPr>
            <a:spLocks noChangeShapeType="1"/>
          </p:cNvSpPr>
          <p:nvPr/>
        </p:nvSpPr>
        <p:spPr bwMode="auto">
          <a:xfrm>
            <a:off x="5803900" y="2362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48" name="Text Box 181"/>
          <p:cNvSpPr txBox="1">
            <a:spLocks noChangeArrowheads="1"/>
          </p:cNvSpPr>
          <p:nvPr/>
        </p:nvSpPr>
        <p:spPr bwMode="auto">
          <a:xfrm>
            <a:off x="2451100" y="1771650"/>
            <a:ext cx="11430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K=2</a:t>
            </a:r>
          </a:p>
          <a:p>
            <a:pPr algn="l" eaLnBrk="1" hangingPunct="1">
              <a:spcBef>
                <a:spcPct val="50000"/>
              </a:spcBef>
            </a:pPr>
            <a:endParaRPr lang="en-US" altLang="ko-KR" sz="1400">
              <a:ea typeface="Gulim" pitchFamily="34" charset="-127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Arbitrarily partition objects into k groups</a:t>
            </a:r>
          </a:p>
        </p:txBody>
      </p:sp>
      <p:sp>
        <p:nvSpPr>
          <p:cNvPr id="6149" name="Line 183"/>
          <p:cNvSpPr>
            <a:spLocks noChangeShapeType="1"/>
          </p:cNvSpPr>
          <p:nvPr/>
        </p:nvSpPr>
        <p:spPr bwMode="auto">
          <a:xfrm>
            <a:off x="2603500" y="2286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6150" name="Text Box 185"/>
          <p:cNvSpPr txBox="1">
            <a:spLocks noChangeArrowheads="1"/>
          </p:cNvSpPr>
          <p:nvPr/>
        </p:nvSpPr>
        <p:spPr bwMode="auto">
          <a:xfrm>
            <a:off x="5727700" y="2438400"/>
            <a:ext cx="10668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Update the cluster centroids</a:t>
            </a:r>
          </a:p>
        </p:txBody>
      </p:sp>
      <p:sp>
        <p:nvSpPr>
          <p:cNvPr id="6151" name="Text Box 190"/>
          <p:cNvSpPr txBox="1">
            <a:spLocks noChangeArrowheads="1"/>
          </p:cNvSpPr>
          <p:nvPr/>
        </p:nvSpPr>
        <p:spPr bwMode="auto">
          <a:xfrm>
            <a:off x="5727700" y="4953000"/>
            <a:ext cx="106680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Update the cluster centroids</a:t>
            </a:r>
          </a:p>
          <a:p>
            <a:pPr algn="l" eaLnBrk="1" hangingPunct="1">
              <a:spcBef>
                <a:spcPct val="50000"/>
              </a:spcBef>
            </a:pPr>
            <a:endParaRPr lang="en-US" altLang="ko-KR" sz="1400">
              <a:ea typeface="Gulim" pitchFamily="34" charset="-127"/>
            </a:endParaRPr>
          </a:p>
        </p:txBody>
      </p:sp>
      <p:sp>
        <p:nvSpPr>
          <p:cNvPr id="6152" name="Text Box 191"/>
          <p:cNvSpPr txBox="1">
            <a:spLocks noChangeArrowheads="1"/>
          </p:cNvSpPr>
          <p:nvPr/>
        </p:nvSpPr>
        <p:spPr bwMode="auto">
          <a:xfrm>
            <a:off x="7099300" y="35814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Reassign  objects</a:t>
            </a:r>
          </a:p>
        </p:txBody>
      </p:sp>
      <p:sp>
        <p:nvSpPr>
          <p:cNvPr id="6153" name="Line 192"/>
          <p:cNvSpPr>
            <a:spLocks noChangeShapeType="1"/>
          </p:cNvSpPr>
          <p:nvPr/>
        </p:nvSpPr>
        <p:spPr bwMode="auto">
          <a:xfrm>
            <a:off x="7937500" y="3581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6154" name="Text Box 193"/>
          <p:cNvSpPr txBox="1">
            <a:spLocks noChangeArrowheads="1"/>
          </p:cNvSpPr>
          <p:nvPr/>
        </p:nvSpPr>
        <p:spPr bwMode="auto">
          <a:xfrm>
            <a:off x="4584700" y="3505200"/>
            <a:ext cx="990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Loop if needed</a:t>
            </a:r>
          </a:p>
        </p:txBody>
      </p:sp>
      <p:sp>
        <p:nvSpPr>
          <p:cNvPr id="6155" name="Slide Number Placeholder 196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79FEF9B6-693F-4F3A-A777-675CF009BF7A}" type="slidenum">
              <a:rPr lang="en-US" altLang="zh-TW" sz="1200">
                <a:ea typeface="PMingLiU" panose="02020500000000000000" pitchFamily="18" charset="-120"/>
              </a:rPr>
              <a:pPr algn="r" eaLnBrk="1" hangingPunct="1"/>
              <a:t>19</a:t>
            </a:fld>
            <a:endParaRPr lang="en-US" altLang="zh-TW" sz="1200">
              <a:ea typeface="PMingLiU" panose="02020500000000000000" pitchFamily="18" charset="-120"/>
            </a:endParaRPr>
          </a:p>
        </p:txBody>
      </p:sp>
      <p:graphicFrame>
        <p:nvGraphicFramePr>
          <p:cNvPr id="6156" name="Object 196"/>
          <p:cNvGraphicFramePr>
            <a:graphicFrameLocks noChangeAspect="1"/>
          </p:cNvGraphicFramePr>
          <p:nvPr/>
        </p:nvGraphicFramePr>
        <p:xfrm>
          <a:off x="393700" y="1447800"/>
          <a:ext cx="212090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SmartDraw" r:id="rId4" imgW="3479292" imgH="3255264" progId="SmartDraw.2">
                  <p:embed/>
                </p:oleObj>
              </mc:Choice>
              <mc:Fallback>
                <p:oleObj name="SmartDraw" r:id="rId4" imgW="3479292" imgH="3255264" progId="SmartDraw.2">
                  <p:embed/>
                  <p:pic>
                    <p:nvPicPr>
                      <p:cNvPr id="6156" name="Object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447800"/>
                        <a:ext cx="2120900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" name="Object 197"/>
          <p:cNvGraphicFramePr>
            <a:graphicFrameLocks noChangeAspect="1"/>
          </p:cNvGraphicFramePr>
          <p:nvPr/>
        </p:nvGraphicFramePr>
        <p:xfrm>
          <a:off x="3441700" y="1447800"/>
          <a:ext cx="2184400" cy="204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SmartDraw" r:id="rId6" imgW="3479292" imgH="3255264" progId="SmartDraw.2">
                  <p:embed/>
                </p:oleObj>
              </mc:Choice>
              <mc:Fallback>
                <p:oleObj name="SmartDraw" r:id="rId6" imgW="3479292" imgH="3255264" progId="SmartDraw.2">
                  <p:embed/>
                  <p:pic>
                    <p:nvPicPr>
                      <p:cNvPr id="6157" name="Object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1447800"/>
                        <a:ext cx="2184400" cy="204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8" name="Object 198"/>
          <p:cNvGraphicFramePr>
            <a:graphicFrameLocks noChangeAspect="1"/>
          </p:cNvGraphicFramePr>
          <p:nvPr/>
        </p:nvGraphicFramePr>
        <p:xfrm>
          <a:off x="6794500" y="1447800"/>
          <a:ext cx="2273300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SmartDraw" r:id="rId8" imgW="3479292" imgH="3255264" progId="SmartDraw.2">
                  <p:embed/>
                </p:oleObj>
              </mc:Choice>
              <mc:Fallback>
                <p:oleObj name="SmartDraw" r:id="rId8" imgW="3479292" imgH="3255264" progId="SmartDraw.2">
                  <p:embed/>
                  <p:pic>
                    <p:nvPicPr>
                      <p:cNvPr id="6158" name="Object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0" y="1447800"/>
                        <a:ext cx="2273300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9" name="Object 199"/>
          <p:cNvGraphicFramePr>
            <a:graphicFrameLocks noChangeAspect="1"/>
          </p:cNvGraphicFramePr>
          <p:nvPr/>
        </p:nvGraphicFramePr>
        <p:xfrm>
          <a:off x="6794500" y="3892550"/>
          <a:ext cx="2273300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SmartDraw" r:id="rId10" imgW="3479292" imgH="3255264" progId="SmartDraw.2">
                  <p:embed/>
                </p:oleObj>
              </mc:Choice>
              <mc:Fallback>
                <p:oleObj name="SmartDraw" r:id="rId10" imgW="3479292" imgH="3255264" progId="SmartDraw.2">
                  <p:embed/>
                  <p:pic>
                    <p:nvPicPr>
                      <p:cNvPr id="6159" name="Object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0" y="3892550"/>
                        <a:ext cx="2273300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0" name="Object 200"/>
          <p:cNvGraphicFramePr>
            <a:graphicFrameLocks noChangeAspect="1"/>
          </p:cNvGraphicFramePr>
          <p:nvPr/>
        </p:nvGraphicFramePr>
        <p:xfrm>
          <a:off x="3594100" y="3962400"/>
          <a:ext cx="2197100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SmartDraw" r:id="rId12" imgW="3479292" imgH="3255264" progId="SmartDraw.2">
                  <p:embed/>
                </p:oleObj>
              </mc:Choice>
              <mc:Fallback>
                <p:oleObj name="SmartDraw" r:id="rId12" imgW="3479292" imgH="3255264" progId="SmartDraw.2">
                  <p:embed/>
                  <p:pic>
                    <p:nvPicPr>
                      <p:cNvPr id="6160" name="Object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3962400"/>
                        <a:ext cx="2197100" cy="205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1" name="Line 192"/>
          <p:cNvSpPr>
            <a:spLocks noChangeShapeType="1"/>
          </p:cNvSpPr>
          <p:nvPr/>
        </p:nvSpPr>
        <p:spPr bwMode="auto">
          <a:xfrm flipV="1">
            <a:off x="4356100" y="3505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6162" name="Text Box 181"/>
          <p:cNvSpPr txBox="1">
            <a:spLocks noChangeArrowheads="1"/>
          </p:cNvSpPr>
          <p:nvPr/>
        </p:nvSpPr>
        <p:spPr bwMode="auto">
          <a:xfrm>
            <a:off x="622300" y="34290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400">
                <a:ea typeface="Gulim" pitchFamily="34" charset="-127"/>
              </a:rPr>
              <a:t>The initial data set</a:t>
            </a:r>
          </a:p>
        </p:txBody>
      </p:sp>
      <p:sp>
        <p:nvSpPr>
          <p:cNvPr id="6163" name="Line 93"/>
          <p:cNvSpPr>
            <a:spLocks noChangeShapeType="1"/>
          </p:cNvSpPr>
          <p:nvPr/>
        </p:nvSpPr>
        <p:spPr bwMode="auto">
          <a:xfrm flipH="1">
            <a:off x="5803900" y="4876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64" name="Rectangle 3"/>
          <p:cNvSpPr>
            <a:spLocks noChangeArrowheads="1"/>
          </p:cNvSpPr>
          <p:nvPr/>
        </p:nvSpPr>
        <p:spPr bwMode="auto">
          <a:xfrm>
            <a:off x="0" y="3962400"/>
            <a:ext cx="3581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16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Partition objects into </a:t>
            </a:r>
            <a:r>
              <a:rPr lang="en-US" altLang="zh-TW" sz="1600" i="1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k</a:t>
            </a:r>
            <a:r>
              <a:rPr lang="en-US" altLang="zh-TW" sz="16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nonempty subsets</a:t>
            </a: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1600">
                <a:latin typeface="Arial" panose="020B0604020202020204" pitchFamily="34" charset="0"/>
                <a:ea typeface="PMingLiU" panose="02020500000000000000" pitchFamily="18" charset="-120"/>
              </a:rPr>
              <a:t>Repeat</a:t>
            </a:r>
            <a:endParaRPr lang="en-US" altLang="zh-TW" sz="160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6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Compute centroid (i.e., mean point) for each partition </a:t>
            </a:r>
          </a:p>
          <a:p>
            <a:pPr lvl="1" algn="l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6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Assign each object to the cluster of its nearest centroid  </a:t>
            </a: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16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Until no change</a:t>
            </a:r>
          </a:p>
        </p:txBody>
      </p:sp>
    </p:spTree>
    <p:extLst>
      <p:ext uri="{BB962C8B-B14F-4D97-AF65-F5344CB8AC3E}">
        <p14:creationId xmlns:p14="http://schemas.microsoft.com/office/powerpoint/2010/main" val="283755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595" y="1591689"/>
            <a:ext cx="3322364" cy="43513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3643" y="270407"/>
            <a:ext cx="7002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Hands-On Unsupervised Learning Using Python: </a:t>
            </a:r>
          </a:p>
          <a:p>
            <a:r>
              <a:rPr lang="en-US" altLang="zh-TW" dirty="0" smtClean="0"/>
              <a:t>How to Build Applied Machine Learning Solutions from Unlabeled Data </a:t>
            </a:r>
          </a:p>
          <a:p>
            <a:r>
              <a:rPr lang="en-US" altLang="zh-TW" dirty="0" err="1" smtClean="0"/>
              <a:t>Ankur</a:t>
            </a:r>
            <a:r>
              <a:rPr lang="en-US" altLang="zh-TW" dirty="0" smtClean="0"/>
              <a:t> A. Patel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2597" y="6211669"/>
            <a:ext cx="7663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https://github.com/aapatel09/handson-unsupervised-learning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77855" y="1591689"/>
            <a:ext cx="413327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[1]</a:t>
            </a:r>
            <a:r>
              <a:rPr lang="en-US" altLang="zh-TW" sz="2800" dirty="0" err="1" smtClean="0"/>
              <a:t>credit_card_data</a:t>
            </a:r>
            <a:endParaRPr lang="en-US" altLang="zh-TW" sz="2800" dirty="0" smtClean="0"/>
          </a:p>
          <a:p>
            <a:r>
              <a:rPr lang="zh-TW" altLang="en-US" sz="1600" dirty="0" smtClean="0"/>
              <a:t>         </a:t>
            </a:r>
            <a:r>
              <a:rPr lang="en-US" altLang="zh-TW" sz="1600" dirty="0" smtClean="0"/>
              <a:t>Credit Card Fraud Detection | </a:t>
            </a:r>
            <a:r>
              <a:rPr lang="en-US" altLang="zh-TW" sz="1600" dirty="0" err="1" smtClean="0"/>
              <a:t>Kaggle</a:t>
            </a:r>
            <a:endParaRPr lang="en-US" altLang="zh-TW" sz="1600" dirty="0" smtClean="0"/>
          </a:p>
          <a:p>
            <a:r>
              <a:rPr lang="zh-TW" altLang="en-US" sz="1600" dirty="0" smtClean="0"/>
              <a:t>         </a:t>
            </a:r>
            <a:r>
              <a:rPr lang="zh-CN" altLang="en-US" sz="1600" dirty="0" smtClean="0"/>
              <a:t>信用卡客戶違約預測</a:t>
            </a:r>
          </a:p>
          <a:p>
            <a:r>
              <a:rPr lang="zh-TW" altLang="en-US" sz="1600" dirty="0" smtClean="0"/>
              <a:t>            </a:t>
            </a:r>
            <a:r>
              <a:rPr lang="zh-CN" altLang="en-US" sz="1600" dirty="0" smtClean="0"/>
              <a:t>預測信用卡客戶下個月是否違約還款</a:t>
            </a:r>
            <a:endParaRPr lang="en-US" altLang="zh-TW" sz="1600" dirty="0"/>
          </a:p>
          <a:p>
            <a:r>
              <a:rPr lang="zh-TW" altLang="en-US" sz="2800" dirty="0" smtClean="0"/>
              <a:t>      </a:t>
            </a:r>
            <a:r>
              <a:rPr lang="en-US" altLang="zh-TW" sz="1200" dirty="0" smtClean="0"/>
              <a:t>[02_end_to_end_machine_learning_project.ipynb</a:t>
            </a:r>
          </a:p>
          <a:p>
            <a:r>
              <a:rPr lang="en-US" altLang="zh-TW" sz="1200" dirty="0" smtClean="0"/>
              <a:t>               04_anomaly_detection.ipynb]</a:t>
            </a:r>
          </a:p>
          <a:p>
            <a:r>
              <a:rPr lang="en-US" altLang="zh-TW" sz="2800" dirty="0" smtClean="0"/>
              <a:t>[2]</a:t>
            </a:r>
            <a:r>
              <a:rPr lang="en-US" altLang="zh-TW" sz="2800" dirty="0" err="1" smtClean="0"/>
              <a:t>lending_club_data</a:t>
            </a:r>
            <a:endParaRPr lang="en-US" altLang="zh-TW" sz="2800" dirty="0" smtClean="0"/>
          </a:p>
          <a:p>
            <a:r>
              <a:rPr lang="zh-TW" altLang="en-US" sz="2000" dirty="0" smtClean="0"/>
              <a:t>        </a:t>
            </a:r>
            <a:r>
              <a:rPr lang="en-US" altLang="zh-TW" sz="2000" dirty="0" smtClean="0"/>
              <a:t>Lending Club</a:t>
            </a:r>
            <a:r>
              <a:rPr lang="zh-TW" altLang="en-US" sz="2000" dirty="0" smtClean="0"/>
              <a:t>貸款資料分析</a:t>
            </a:r>
            <a:endParaRPr lang="en-US" altLang="zh-TW" sz="2000" dirty="0"/>
          </a:p>
          <a:p>
            <a:r>
              <a:rPr lang="zh-TW" altLang="en-US" sz="2800" dirty="0" smtClean="0"/>
              <a:t>      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[06_group_segmentation.ipynb</a:t>
            </a:r>
          </a:p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09_semisupervised.ipynb]</a:t>
            </a:r>
          </a:p>
          <a:p>
            <a:endParaRPr lang="en-US" altLang="zh-TW" sz="2800" dirty="0" smtClean="0"/>
          </a:p>
          <a:p>
            <a:r>
              <a:rPr lang="en-US" altLang="zh-TW" sz="2800" dirty="0" smtClean="0"/>
              <a:t>[3]</a:t>
            </a:r>
            <a:r>
              <a:rPr lang="en-US" altLang="zh-TW" sz="2800" dirty="0" err="1" smtClean="0"/>
              <a:t>fashion_mnist_data</a:t>
            </a:r>
            <a:endParaRPr lang="en-US" altLang="zh-TW" sz="2800" dirty="0" smtClean="0"/>
          </a:p>
          <a:p>
            <a:r>
              <a:rPr lang="en-US" altLang="zh-TW" sz="2800" dirty="0" smtClean="0"/>
              <a:t>[4]</a:t>
            </a:r>
            <a:r>
              <a:rPr lang="en-US" altLang="zh-TW" sz="2800" dirty="0" err="1" smtClean="0"/>
              <a:t>mnist_data</a:t>
            </a:r>
            <a:r>
              <a:rPr lang="en-US" altLang="zh-TW" sz="28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2009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492125"/>
            <a:ext cx="7296150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3200" smtClean="0">
                <a:ea typeface="PMingLiU" panose="02020500000000000000" pitchFamily="18" charset="-120"/>
              </a:rPr>
              <a:t>The </a:t>
            </a:r>
            <a:r>
              <a:rPr lang="en-US" altLang="zh-TW" sz="3200" i="1" smtClean="0">
                <a:ea typeface="PMingLiU" panose="02020500000000000000" pitchFamily="18" charset="-120"/>
              </a:rPr>
              <a:t>K-Means</a:t>
            </a:r>
            <a:r>
              <a:rPr lang="en-US" altLang="zh-TW" sz="3200" smtClean="0">
                <a:ea typeface="PMingLiU" panose="02020500000000000000" pitchFamily="18" charset="-120"/>
              </a:rPr>
              <a:t> Clustering Method</a:t>
            </a:r>
            <a:r>
              <a:rPr lang="en-US" altLang="zh-TW" sz="2400" b="1" smtClean="0">
                <a:ea typeface="PMingLiU" panose="02020500000000000000" pitchFamily="18" charset="-120"/>
              </a:rPr>
              <a:t> </a:t>
            </a:r>
            <a:endParaRPr lang="en-US" altLang="zh-TW" sz="2800" smtClean="0">
              <a:ea typeface="PMingLiU" panose="02020500000000000000" pitchFamily="18" charset="-12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7851775" cy="4800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TW" sz="2400" smtClean="0">
                <a:ea typeface="PMingLiU" panose="02020500000000000000" pitchFamily="18" charset="-120"/>
              </a:rPr>
              <a:t>Given </a:t>
            </a:r>
            <a:r>
              <a:rPr lang="en-US" altLang="zh-TW" sz="2400" i="1" smtClean="0">
                <a:ea typeface="PMingLiU" panose="02020500000000000000" pitchFamily="18" charset="-120"/>
              </a:rPr>
              <a:t>k</a:t>
            </a:r>
            <a:r>
              <a:rPr lang="en-US" altLang="zh-TW" sz="2400" smtClean="0">
                <a:ea typeface="PMingLiU" panose="02020500000000000000" pitchFamily="18" charset="-120"/>
              </a:rPr>
              <a:t>, the </a:t>
            </a:r>
            <a:r>
              <a:rPr lang="en-US" altLang="zh-TW" sz="2400" i="1" smtClean="0">
                <a:ea typeface="PMingLiU" panose="02020500000000000000" pitchFamily="18" charset="-120"/>
              </a:rPr>
              <a:t>k-means</a:t>
            </a:r>
            <a:r>
              <a:rPr lang="en-US" altLang="zh-TW" sz="2400" smtClean="0">
                <a:ea typeface="PMingLiU" panose="02020500000000000000" pitchFamily="18" charset="-120"/>
              </a:rPr>
              <a:t> algorithm is implemented in four steps: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400" smtClean="0">
                <a:solidFill>
                  <a:srgbClr val="000000"/>
                </a:solidFill>
                <a:ea typeface="PMingLiU" panose="02020500000000000000" pitchFamily="18" charset="-120"/>
              </a:rPr>
              <a:t>Partition objects into </a:t>
            </a:r>
            <a:r>
              <a:rPr lang="en-US" altLang="zh-TW" sz="2400" i="1" smtClean="0">
                <a:solidFill>
                  <a:srgbClr val="000000"/>
                </a:solidFill>
                <a:ea typeface="PMingLiU" panose="02020500000000000000" pitchFamily="18" charset="-120"/>
              </a:rPr>
              <a:t>k</a:t>
            </a:r>
            <a:r>
              <a:rPr lang="en-US" altLang="zh-TW" sz="2400" smtClean="0">
                <a:solidFill>
                  <a:srgbClr val="000000"/>
                </a:solidFill>
                <a:ea typeface="PMingLiU" panose="02020500000000000000" pitchFamily="18" charset="-120"/>
              </a:rPr>
              <a:t> nonempty subsets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400" smtClean="0">
                <a:solidFill>
                  <a:srgbClr val="000000"/>
                </a:solidFill>
                <a:ea typeface="PMingLiU" panose="02020500000000000000" pitchFamily="18" charset="-120"/>
              </a:rPr>
              <a:t>Compute seed points as the centroids of the clusters of the current partitioning (the centroid is the center, i.e., </a:t>
            </a:r>
            <a:r>
              <a:rPr lang="en-US" altLang="zh-TW" sz="2400" i="1" smtClean="0">
                <a:solidFill>
                  <a:schemeClr val="hlink"/>
                </a:solidFill>
                <a:ea typeface="PMingLiU" panose="02020500000000000000" pitchFamily="18" charset="-120"/>
              </a:rPr>
              <a:t>mean point</a:t>
            </a:r>
            <a:r>
              <a:rPr lang="en-US" altLang="zh-TW" sz="2400" smtClean="0">
                <a:solidFill>
                  <a:srgbClr val="000000"/>
                </a:solidFill>
                <a:ea typeface="PMingLiU" panose="02020500000000000000" pitchFamily="18" charset="-120"/>
              </a:rPr>
              <a:t>, of the cluster)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400" smtClean="0">
                <a:solidFill>
                  <a:srgbClr val="000000"/>
                </a:solidFill>
                <a:ea typeface="PMingLiU" panose="02020500000000000000" pitchFamily="18" charset="-120"/>
              </a:rPr>
              <a:t>Assign each object to the cluster with the nearest seed point 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400" smtClean="0">
                <a:solidFill>
                  <a:srgbClr val="000000"/>
                </a:solidFill>
                <a:ea typeface="PMingLiU" panose="02020500000000000000" pitchFamily="18" charset="-120"/>
              </a:rPr>
              <a:t>Go back to Step 2, stop when the assignment does not change</a:t>
            </a:r>
          </a:p>
        </p:txBody>
      </p:sp>
      <p:sp>
        <p:nvSpPr>
          <p:cNvPr id="1843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F0F803C-FE99-43E0-89A6-D8F8D59B41FE}" type="slidenum">
              <a:rPr lang="en-US" altLang="zh-TW" sz="1200"/>
              <a:pPr eaLnBrk="1" hangingPunct="1"/>
              <a:t>20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88299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750888" y="436563"/>
            <a:ext cx="7439025" cy="4429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3200" smtClean="0">
                <a:ea typeface="PMingLiU" panose="02020500000000000000" pitchFamily="18" charset="-120"/>
              </a:rPr>
              <a:t>Comments on the </a:t>
            </a:r>
            <a:r>
              <a:rPr lang="en-US" altLang="zh-TW" sz="3200" i="1" smtClean="0">
                <a:ea typeface="PMingLiU" panose="02020500000000000000" pitchFamily="18" charset="-120"/>
              </a:rPr>
              <a:t>K-Means</a:t>
            </a:r>
            <a:r>
              <a:rPr lang="en-US" altLang="zh-TW" sz="3200" smtClean="0">
                <a:ea typeface="PMingLiU" panose="02020500000000000000" pitchFamily="18" charset="-120"/>
              </a:rPr>
              <a:t> Method</a:t>
            </a:r>
            <a:endParaRPr lang="en-US" altLang="zh-TW" sz="2400" b="1" smtClean="0">
              <a:ea typeface="PMingLiU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525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TW" sz="2000" u="sng" smtClean="0">
                <a:ea typeface="PMingLiU" panose="02020500000000000000" pitchFamily="18" charset="-120"/>
              </a:rPr>
              <a:t>Strength:</a:t>
            </a:r>
            <a:r>
              <a:rPr lang="en-US" altLang="zh-TW" sz="2000" smtClean="0">
                <a:ea typeface="PMingLiU" panose="02020500000000000000" pitchFamily="18" charset="-120"/>
              </a:rPr>
              <a:t> </a:t>
            </a:r>
            <a:r>
              <a:rPr lang="en-US" altLang="zh-TW" sz="2000" i="1" smtClean="0">
                <a:ea typeface="PMingLiU" panose="02020500000000000000" pitchFamily="18" charset="-120"/>
              </a:rPr>
              <a:t>Efficient</a:t>
            </a:r>
            <a:r>
              <a:rPr lang="en-US" altLang="zh-TW" sz="2000" smtClean="0">
                <a:ea typeface="PMingLiU" panose="02020500000000000000" pitchFamily="18" charset="-120"/>
              </a:rPr>
              <a:t>: </a:t>
            </a:r>
            <a:r>
              <a:rPr lang="en-US" altLang="zh-TW" sz="2000" i="1" smtClean="0">
                <a:ea typeface="PMingLiU" panose="02020500000000000000" pitchFamily="18" charset="-120"/>
              </a:rPr>
              <a:t>O</a:t>
            </a:r>
            <a:r>
              <a:rPr lang="en-US" altLang="zh-TW" sz="2000" smtClean="0">
                <a:ea typeface="PMingLiU" panose="02020500000000000000" pitchFamily="18" charset="-120"/>
              </a:rPr>
              <a:t>(</a:t>
            </a:r>
            <a:r>
              <a:rPr lang="en-US" altLang="zh-TW" sz="2000" i="1" smtClean="0">
                <a:ea typeface="PMingLiU" panose="02020500000000000000" pitchFamily="18" charset="-120"/>
              </a:rPr>
              <a:t>tkn</a:t>
            </a:r>
            <a:r>
              <a:rPr lang="en-US" altLang="zh-TW" sz="2000" smtClean="0">
                <a:ea typeface="PMingLiU" panose="02020500000000000000" pitchFamily="18" charset="-120"/>
              </a:rPr>
              <a:t>), where </a:t>
            </a:r>
            <a:r>
              <a:rPr lang="en-US" altLang="zh-TW" sz="2000" i="1" smtClean="0">
                <a:ea typeface="PMingLiU" panose="02020500000000000000" pitchFamily="18" charset="-120"/>
              </a:rPr>
              <a:t>n</a:t>
            </a:r>
            <a:r>
              <a:rPr lang="en-US" altLang="zh-TW" sz="2000" smtClean="0">
                <a:ea typeface="PMingLiU" panose="02020500000000000000" pitchFamily="18" charset="-120"/>
              </a:rPr>
              <a:t> is # objects, </a:t>
            </a:r>
            <a:r>
              <a:rPr lang="en-US" altLang="zh-TW" sz="2000" i="1" smtClean="0">
                <a:ea typeface="PMingLiU" panose="02020500000000000000" pitchFamily="18" charset="-120"/>
              </a:rPr>
              <a:t>k</a:t>
            </a:r>
            <a:r>
              <a:rPr lang="en-US" altLang="zh-TW" sz="2000" smtClean="0">
                <a:ea typeface="PMingLiU" panose="02020500000000000000" pitchFamily="18" charset="-120"/>
              </a:rPr>
              <a:t> is # clusters, and </a:t>
            </a:r>
            <a:r>
              <a:rPr lang="en-US" altLang="zh-TW" sz="2000" i="1" smtClean="0">
                <a:ea typeface="PMingLiU" panose="02020500000000000000" pitchFamily="18" charset="-120"/>
              </a:rPr>
              <a:t>t  </a:t>
            </a:r>
            <a:r>
              <a:rPr lang="en-US" altLang="zh-TW" sz="2000" smtClean="0">
                <a:ea typeface="PMingLiU" panose="02020500000000000000" pitchFamily="18" charset="-120"/>
              </a:rPr>
              <a:t>is # iterations. Normally, </a:t>
            </a:r>
            <a:r>
              <a:rPr lang="en-US" altLang="zh-TW" sz="2000" i="1" smtClean="0">
                <a:ea typeface="PMingLiU" panose="02020500000000000000" pitchFamily="18" charset="-120"/>
              </a:rPr>
              <a:t>k</a:t>
            </a:r>
            <a:r>
              <a:rPr lang="en-US" altLang="zh-TW" sz="2000" smtClean="0">
                <a:ea typeface="PMingLiU" panose="02020500000000000000" pitchFamily="18" charset="-120"/>
              </a:rPr>
              <a:t>, </a:t>
            </a:r>
            <a:r>
              <a:rPr lang="en-US" altLang="zh-TW" sz="2000" i="1" smtClean="0">
                <a:ea typeface="PMingLiU" panose="02020500000000000000" pitchFamily="18" charset="-120"/>
              </a:rPr>
              <a:t>t</a:t>
            </a:r>
            <a:r>
              <a:rPr lang="en-US" altLang="zh-TW" sz="2000" smtClean="0">
                <a:ea typeface="PMingLiU" panose="02020500000000000000" pitchFamily="18" charset="-120"/>
              </a:rPr>
              <a:t> &lt;&lt; </a:t>
            </a:r>
            <a:r>
              <a:rPr lang="en-US" altLang="zh-TW" sz="2000" i="1" smtClean="0">
                <a:ea typeface="PMingLiU" panose="02020500000000000000" pitchFamily="18" charset="-120"/>
              </a:rPr>
              <a:t>n</a:t>
            </a:r>
            <a:r>
              <a:rPr lang="en-US" altLang="zh-TW" sz="2000" smtClean="0">
                <a:ea typeface="PMingLiU" panose="02020500000000000000" pitchFamily="18" charset="-120"/>
              </a:rPr>
              <a:t>.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ko-KR" sz="2000" smtClean="0">
                <a:ea typeface="Gulim" pitchFamily="34" charset="-127"/>
              </a:rPr>
              <a:t>Comparing: PAM: O(k(n-k)</a:t>
            </a:r>
            <a:r>
              <a:rPr lang="en-US" altLang="ko-KR" sz="2000" baseline="30000" smtClean="0">
                <a:ea typeface="Gulim" pitchFamily="34" charset="-127"/>
              </a:rPr>
              <a:t>2</a:t>
            </a:r>
            <a:r>
              <a:rPr lang="en-US" altLang="ko-KR" sz="2000" smtClean="0">
                <a:ea typeface="Gulim" pitchFamily="34" charset="-127"/>
              </a:rPr>
              <a:t> ), CLARA: O(ks</a:t>
            </a:r>
            <a:r>
              <a:rPr lang="en-US" altLang="ko-KR" sz="2000" baseline="30000" smtClean="0">
                <a:ea typeface="Gulim" pitchFamily="34" charset="-127"/>
              </a:rPr>
              <a:t>2</a:t>
            </a:r>
            <a:r>
              <a:rPr lang="en-US" altLang="ko-KR" sz="2000" smtClean="0">
                <a:ea typeface="Gulim" pitchFamily="34" charset="-127"/>
              </a:rPr>
              <a:t> + k(n-k))</a:t>
            </a:r>
            <a:endParaRPr lang="en-US" altLang="zh-TW" sz="2000" smtClean="0">
              <a:ea typeface="PMingLiU" panose="02020500000000000000" pitchFamily="18" charset="-12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TW" sz="2000" u="sng" smtClean="0">
                <a:ea typeface="PMingLiU" panose="02020500000000000000" pitchFamily="18" charset="-120"/>
              </a:rPr>
              <a:t>Comment:</a:t>
            </a:r>
            <a:r>
              <a:rPr lang="en-US" altLang="zh-TW" sz="2000" smtClean="0">
                <a:ea typeface="PMingLiU" panose="02020500000000000000" pitchFamily="18" charset="-120"/>
              </a:rPr>
              <a:t> Often terminates at a </a:t>
            </a:r>
            <a:r>
              <a:rPr lang="en-US" altLang="zh-TW" sz="2000" i="1" smtClean="0">
                <a:ea typeface="PMingLiU" panose="02020500000000000000" pitchFamily="18" charset="-120"/>
              </a:rPr>
              <a:t>local optimal</a:t>
            </a:r>
            <a:r>
              <a:rPr lang="en-US" altLang="zh-TW" sz="2000" smtClean="0">
                <a:ea typeface="PMingLiU" panose="02020500000000000000" pitchFamily="18" charset="-120"/>
              </a:rPr>
              <a:t>.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sz="2000" u="sng" smtClean="0">
                <a:ea typeface="PMingLiU" panose="02020500000000000000" pitchFamily="18" charset="-120"/>
              </a:rPr>
              <a:t>Weakness</a:t>
            </a:r>
            <a:endParaRPr lang="en-US" altLang="zh-TW" sz="2000" smtClean="0">
              <a:ea typeface="PMingLiU" panose="02020500000000000000" pitchFamily="18" charset="-12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Applicable only to objects in a continuous n-dimensional space </a:t>
            </a:r>
            <a:endParaRPr lang="en-US" altLang="zh-TW" sz="2000" i="1" smtClean="0">
              <a:ea typeface="PMingLiU" panose="02020500000000000000" pitchFamily="18" charset="-120"/>
            </a:endParaRPr>
          </a:p>
          <a:p>
            <a:pPr lvl="2" eaLnBrk="1" hangingPunct="1">
              <a:lnSpc>
                <a:spcPct val="12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Using the k-modes method for categorical data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In comparison, k-medoids can be applied to a wide range of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Need to specify </a:t>
            </a:r>
            <a:r>
              <a:rPr lang="en-US" altLang="zh-TW" sz="2000" i="1" smtClean="0">
                <a:ea typeface="PMingLiU" panose="02020500000000000000" pitchFamily="18" charset="-120"/>
              </a:rPr>
              <a:t>k, </a:t>
            </a:r>
            <a:r>
              <a:rPr lang="en-US" altLang="zh-TW" sz="2000" smtClean="0">
                <a:ea typeface="PMingLiU" panose="02020500000000000000" pitchFamily="18" charset="-120"/>
              </a:rPr>
              <a:t>the </a:t>
            </a:r>
            <a:r>
              <a:rPr lang="en-US" altLang="zh-TW" sz="2000" i="1" smtClean="0">
                <a:ea typeface="PMingLiU" panose="02020500000000000000" pitchFamily="18" charset="-120"/>
              </a:rPr>
              <a:t>number</a:t>
            </a:r>
            <a:r>
              <a:rPr lang="en-US" altLang="zh-TW" sz="2000" smtClean="0">
                <a:ea typeface="PMingLiU" panose="02020500000000000000" pitchFamily="18" charset="-120"/>
              </a:rPr>
              <a:t> of clusters, in advance (there are ways to automatically determine the best k (see Hastie et al., 2009)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Sensitive to noisy data and </a:t>
            </a:r>
            <a:r>
              <a:rPr lang="en-US" altLang="zh-TW" sz="2000" i="1" smtClean="0">
                <a:ea typeface="PMingLiU" panose="02020500000000000000" pitchFamily="18" charset="-120"/>
              </a:rPr>
              <a:t>outliers</a:t>
            </a:r>
            <a:endParaRPr lang="en-US" altLang="zh-TW" sz="2000" smtClean="0">
              <a:ea typeface="PMingLiU" panose="02020500000000000000" pitchFamily="18" charset="-12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Not suitable to discover clusters with </a:t>
            </a:r>
            <a:r>
              <a:rPr lang="en-US" altLang="zh-TW" sz="2000" i="1" smtClean="0">
                <a:ea typeface="PMingLiU" panose="02020500000000000000" pitchFamily="18" charset="-120"/>
              </a:rPr>
              <a:t>non-convex shapes</a:t>
            </a:r>
          </a:p>
        </p:txBody>
      </p:sp>
      <p:sp>
        <p:nvSpPr>
          <p:cNvPr id="2048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F1D43A-888A-4502-93B7-F7182EB47D74}" type="slidenum">
              <a:rPr lang="en-US" altLang="zh-TW" sz="1200"/>
              <a:pPr eaLnBrk="1" hangingPunct="1"/>
              <a:t>21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43858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>
                <a:ea typeface="PMingLiU" panose="02020500000000000000" pitchFamily="18" charset="-120"/>
              </a:rPr>
              <a:t>Variations of the </a:t>
            </a:r>
            <a:r>
              <a:rPr lang="en-US" altLang="zh-TW" sz="3200" i="1" dirty="0" smtClean="0">
                <a:ea typeface="PMingLiU" panose="02020500000000000000" pitchFamily="18" charset="-120"/>
              </a:rPr>
              <a:t>K-Means</a:t>
            </a:r>
            <a:r>
              <a:rPr lang="en-US" altLang="zh-TW" sz="3200" dirty="0" smtClean="0">
                <a:ea typeface="PMingLiU" panose="02020500000000000000" pitchFamily="18" charset="-120"/>
              </a:rPr>
              <a:t> Method</a:t>
            </a:r>
            <a:endParaRPr lang="en-US" altLang="zh-TW" sz="2400" b="1" dirty="0" smtClean="0">
              <a:ea typeface="PMingLiU" panose="02020500000000000000" pitchFamily="18" charset="-12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371600"/>
            <a:ext cx="8458200" cy="5105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Most of the variants of the </a:t>
            </a:r>
            <a:r>
              <a:rPr lang="en-US" altLang="zh-TW" sz="2000" i="1" smtClean="0">
                <a:ea typeface="PMingLiU" panose="02020500000000000000" pitchFamily="18" charset="-120"/>
              </a:rPr>
              <a:t>k-means</a:t>
            </a:r>
            <a:r>
              <a:rPr lang="en-US" altLang="zh-TW" sz="2000" smtClean="0">
                <a:ea typeface="PMingLiU" panose="02020500000000000000" pitchFamily="18" charset="-120"/>
              </a:rPr>
              <a:t> which differ in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Selection of the initial </a:t>
            </a:r>
            <a:r>
              <a:rPr lang="en-US" altLang="zh-TW" sz="2000" i="1" smtClean="0">
                <a:ea typeface="PMingLiU" panose="02020500000000000000" pitchFamily="18" charset="-120"/>
              </a:rPr>
              <a:t>k</a:t>
            </a:r>
            <a:r>
              <a:rPr lang="en-US" altLang="zh-TW" sz="2000" smtClean="0">
                <a:ea typeface="PMingLiU" panose="02020500000000000000" pitchFamily="18" charset="-120"/>
              </a:rPr>
              <a:t> means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Dissimilarity calculations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Strategies to calculate cluster means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Handling categorical data: </a:t>
            </a:r>
            <a:r>
              <a:rPr lang="en-US" altLang="zh-TW" sz="2000" i="1" smtClean="0">
                <a:ea typeface="PMingLiU" panose="02020500000000000000" pitchFamily="18" charset="-120"/>
              </a:rPr>
              <a:t>k-modes</a:t>
            </a:r>
            <a:endParaRPr lang="en-US" altLang="zh-TW" sz="2000" smtClean="0">
              <a:ea typeface="PMingLiU" panose="02020500000000000000" pitchFamily="18" charset="-12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Replacing means of clusters with </a:t>
            </a:r>
            <a:r>
              <a:rPr lang="en-US" altLang="zh-TW" sz="2000" u="sng" smtClean="0">
                <a:ea typeface="PMingLiU" panose="02020500000000000000" pitchFamily="18" charset="-120"/>
              </a:rPr>
              <a:t>modes</a:t>
            </a:r>
            <a:endParaRPr lang="en-US" altLang="zh-TW" sz="2000" smtClean="0">
              <a:ea typeface="PMingLiU" panose="02020500000000000000" pitchFamily="18" charset="-12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Using new dissimilarity measures to deal with categorical objects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Using a </a:t>
            </a:r>
            <a:r>
              <a:rPr lang="en-US" altLang="zh-TW" sz="2000" u="sng" smtClean="0">
                <a:ea typeface="PMingLiU" panose="02020500000000000000" pitchFamily="18" charset="-120"/>
              </a:rPr>
              <a:t>frequency</a:t>
            </a:r>
            <a:r>
              <a:rPr lang="en-US" altLang="zh-TW" sz="2000" smtClean="0">
                <a:ea typeface="PMingLiU" panose="02020500000000000000" pitchFamily="18" charset="-120"/>
              </a:rPr>
              <a:t>-based method to update modes of clusters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TW" sz="2000" smtClean="0">
                <a:ea typeface="PMingLiU" panose="02020500000000000000" pitchFamily="18" charset="-120"/>
              </a:rPr>
              <a:t>A mixture of categorical and numerical data: </a:t>
            </a:r>
            <a:r>
              <a:rPr lang="en-US" altLang="zh-TW" sz="2000" i="1" smtClean="0">
                <a:ea typeface="PMingLiU" panose="02020500000000000000" pitchFamily="18" charset="-120"/>
              </a:rPr>
              <a:t>k-prototype</a:t>
            </a:r>
            <a:r>
              <a:rPr lang="en-US" altLang="zh-TW" sz="2000" smtClean="0">
                <a:ea typeface="PMingLiU" panose="02020500000000000000" pitchFamily="18" charset="-120"/>
              </a:rPr>
              <a:t> method</a:t>
            </a:r>
          </a:p>
        </p:txBody>
      </p:sp>
      <p:graphicFrame>
        <p:nvGraphicFramePr>
          <p:cNvPr id="2150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096000" y="1981200"/>
          <a:ext cx="26876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SmartDraw" r:id="rId4" imgW="2688336" imgH="1371600" progId="SmartDraw.2">
                  <p:embed/>
                </p:oleObj>
              </mc:Choice>
              <mc:Fallback>
                <p:oleObj name="SmartDraw" r:id="rId4" imgW="2688336" imgH="1371600" progId="SmartDraw.2">
                  <p:embed/>
                  <p:pic>
                    <p:nvPicPr>
                      <p:cNvPr id="215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981200"/>
                        <a:ext cx="268763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E476190-8703-4CF5-93CF-552378A0788E}" type="slidenum">
              <a:rPr lang="en-US" altLang="zh-TW" sz="1200"/>
              <a:pPr eaLnBrk="1" hangingPunct="1"/>
              <a:t>22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1166487089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566150" cy="609600"/>
          </a:xfrm>
        </p:spPr>
        <p:txBody>
          <a:bodyPr/>
          <a:lstStyle/>
          <a:p>
            <a:pPr eaLnBrk="1" hangingPunct="1"/>
            <a:r>
              <a:rPr lang="en-US" altLang="ko-KR" sz="3200" smtClean="0">
                <a:ea typeface="Gulim" pitchFamily="34" charset="-127"/>
              </a:rPr>
              <a:t>What Is the Problem of the K-Means Method?</a:t>
            </a:r>
            <a:endParaRPr lang="en-US" altLang="zh-TW" sz="3200" smtClean="0">
              <a:ea typeface="Gulim" pitchFamily="34" charset="-127"/>
            </a:endParaRP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4572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TW" sz="2000">
                <a:ea typeface="Gulim" pitchFamily="34" charset="-127"/>
              </a:rPr>
              <a:t>S</a:t>
            </a:r>
            <a:r>
              <a:rPr lang="en-US" altLang="ko-KR" sz="2000" smtClean="0">
                <a:ea typeface="Gulim" pitchFamily="34" charset="-127"/>
              </a:rPr>
              <a:t>ensitive </a:t>
            </a:r>
            <a:r>
              <a:rPr lang="en-US" altLang="ko-KR" sz="2000" dirty="0" smtClean="0">
                <a:ea typeface="Gulim" pitchFamily="34" charset="-127"/>
              </a:rPr>
              <a:t>to outliers !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ko-KR" sz="2000" dirty="0" smtClean="0">
                <a:ea typeface="Gulim" pitchFamily="34" charset="-127"/>
              </a:rPr>
              <a:t>Since an object with an extremely large value may substantially distort the distribution of the data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dirty="0" smtClean="0">
                <a:ea typeface="Gulim" pitchFamily="34" charset="-127"/>
              </a:rPr>
              <a:t>K-</a:t>
            </a:r>
            <a:r>
              <a:rPr lang="en-US" altLang="ko-KR" sz="2000" dirty="0" err="1" smtClean="0">
                <a:ea typeface="Gulim" pitchFamily="34" charset="-127"/>
              </a:rPr>
              <a:t>Medoids</a:t>
            </a:r>
            <a:r>
              <a:rPr lang="en-US" altLang="ko-KR" sz="2000" dirty="0" smtClean="0">
                <a:ea typeface="Gulim" pitchFamily="34" charset="-127"/>
              </a:rPr>
              <a:t>:  Instead of taking the </a:t>
            </a:r>
            <a:r>
              <a:rPr lang="en-US" altLang="ko-KR" sz="2000" b="1" dirty="0" smtClean="0">
                <a:ea typeface="Gulim" pitchFamily="34" charset="-127"/>
              </a:rPr>
              <a:t>mean</a:t>
            </a:r>
            <a:r>
              <a:rPr lang="en-US" altLang="ko-KR" sz="2000" dirty="0" smtClean="0">
                <a:ea typeface="Gulim" pitchFamily="34" charset="-127"/>
              </a:rPr>
              <a:t> value of the object in a cluster as a reference point, </a:t>
            </a:r>
            <a:r>
              <a:rPr lang="en-US" altLang="ko-KR" sz="2000" b="1" dirty="0" err="1" smtClean="0">
                <a:ea typeface="Gulim" pitchFamily="34" charset="-127"/>
              </a:rPr>
              <a:t>medoids</a:t>
            </a:r>
            <a:r>
              <a:rPr lang="en-US" altLang="ko-KR" sz="2000" dirty="0" smtClean="0">
                <a:ea typeface="Gulim" pitchFamily="34" charset="-127"/>
              </a:rPr>
              <a:t> can be used, which is the </a:t>
            </a:r>
            <a:r>
              <a:rPr lang="en-US" altLang="ko-KR" sz="2000" b="1" dirty="0" smtClean="0">
                <a:ea typeface="Gulim" pitchFamily="34" charset="-127"/>
              </a:rPr>
              <a:t>most centrally located</a:t>
            </a:r>
            <a:r>
              <a:rPr lang="en-US" altLang="ko-KR" sz="2000" dirty="0" smtClean="0">
                <a:ea typeface="Gulim" pitchFamily="34" charset="-127"/>
              </a:rPr>
              <a:t> object in a cluster</a:t>
            </a:r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2057400" y="4724400"/>
            <a:ext cx="5257800" cy="1765300"/>
            <a:chOff x="1344" y="3072"/>
            <a:chExt cx="3312" cy="1112"/>
          </a:xfrm>
        </p:grpSpPr>
        <p:grpSp>
          <p:nvGrpSpPr>
            <p:cNvPr id="22534" name="Group 1029"/>
            <p:cNvGrpSpPr>
              <a:grpSpLocks/>
            </p:cNvGrpSpPr>
            <p:nvPr/>
          </p:nvGrpSpPr>
          <p:grpSpPr bwMode="auto">
            <a:xfrm>
              <a:off x="1344" y="3072"/>
              <a:ext cx="1248" cy="1112"/>
              <a:chOff x="1728" y="864"/>
              <a:chExt cx="1396" cy="1208"/>
            </a:xfrm>
          </p:grpSpPr>
          <p:sp>
            <p:nvSpPr>
              <p:cNvPr id="22621" name="Rectangle 1030"/>
              <p:cNvSpPr>
                <a:spLocks noChangeArrowheads="1"/>
              </p:cNvSpPr>
              <p:nvPr/>
            </p:nvSpPr>
            <p:spPr bwMode="auto">
              <a:xfrm>
                <a:off x="1728" y="864"/>
                <a:ext cx="1396" cy="1208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  <p:sp>
            <p:nvSpPr>
              <p:cNvPr id="22622" name="Rectangle 1031"/>
              <p:cNvSpPr>
                <a:spLocks noChangeArrowheads="1"/>
              </p:cNvSpPr>
              <p:nvPr/>
            </p:nvSpPr>
            <p:spPr bwMode="auto">
              <a:xfrm>
                <a:off x="1861" y="950"/>
                <a:ext cx="1198" cy="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  <p:sp>
            <p:nvSpPr>
              <p:cNvPr id="22623" name="Line 1032"/>
              <p:cNvSpPr>
                <a:spLocks noChangeShapeType="1"/>
              </p:cNvSpPr>
              <p:nvPr/>
            </p:nvSpPr>
            <p:spPr bwMode="auto">
              <a:xfrm>
                <a:off x="1861" y="1828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24" name="Line 1033"/>
              <p:cNvSpPr>
                <a:spLocks noChangeShapeType="1"/>
              </p:cNvSpPr>
              <p:nvPr/>
            </p:nvSpPr>
            <p:spPr bwMode="auto">
              <a:xfrm>
                <a:off x="1861" y="173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25" name="Line 1034"/>
              <p:cNvSpPr>
                <a:spLocks noChangeShapeType="1"/>
              </p:cNvSpPr>
              <p:nvPr/>
            </p:nvSpPr>
            <p:spPr bwMode="auto">
              <a:xfrm>
                <a:off x="1861" y="1633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26" name="Line 1035"/>
              <p:cNvSpPr>
                <a:spLocks noChangeShapeType="1"/>
              </p:cNvSpPr>
              <p:nvPr/>
            </p:nvSpPr>
            <p:spPr bwMode="auto">
              <a:xfrm>
                <a:off x="1861" y="153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27" name="Line 1036"/>
              <p:cNvSpPr>
                <a:spLocks noChangeShapeType="1"/>
              </p:cNvSpPr>
              <p:nvPr/>
            </p:nvSpPr>
            <p:spPr bwMode="auto">
              <a:xfrm>
                <a:off x="1861" y="143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28" name="Line 1037"/>
              <p:cNvSpPr>
                <a:spLocks noChangeShapeType="1"/>
              </p:cNvSpPr>
              <p:nvPr/>
            </p:nvSpPr>
            <p:spPr bwMode="auto">
              <a:xfrm>
                <a:off x="1861" y="134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29" name="Line 1038"/>
              <p:cNvSpPr>
                <a:spLocks noChangeShapeType="1"/>
              </p:cNvSpPr>
              <p:nvPr/>
            </p:nvSpPr>
            <p:spPr bwMode="auto">
              <a:xfrm>
                <a:off x="1861" y="1242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0" name="Line 1039"/>
              <p:cNvSpPr>
                <a:spLocks noChangeShapeType="1"/>
              </p:cNvSpPr>
              <p:nvPr/>
            </p:nvSpPr>
            <p:spPr bwMode="auto">
              <a:xfrm>
                <a:off x="1861" y="114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1" name="Line 1040"/>
              <p:cNvSpPr>
                <a:spLocks noChangeShapeType="1"/>
              </p:cNvSpPr>
              <p:nvPr/>
            </p:nvSpPr>
            <p:spPr bwMode="auto">
              <a:xfrm>
                <a:off x="1861" y="104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2" name="Line 1041"/>
              <p:cNvSpPr>
                <a:spLocks noChangeShapeType="1"/>
              </p:cNvSpPr>
              <p:nvPr/>
            </p:nvSpPr>
            <p:spPr bwMode="auto">
              <a:xfrm>
                <a:off x="1861" y="95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3" name="Line 1042"/>
              <p:cNvSpPr>
                <a:spLocks noChangeShapeType="1"/>
              </p:cNvSpPr>
              <p:nvPr/>
            </p:nvSpPr>
            <p:spPr bwMode="auto">
              <a:xfrm>
                <a:off x="198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4" name="Line 1043"/>
              <p:cNvSpPr>
                <a:spLocks noChangeShapeType="1"/>
              </p:cNvSpPr>
              <p:nvPr/>
            </p:nvSpPr>
            <p:spPr bwMode="auto">
              <a:xfrm>
                <a:off x="2102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5" name="Line 1044"/>
              <p:cNvSpPr>
                <a:spLocks noChangeShapeType="1"/>
              </p:cNvSpPr>
              <p:nvPr/>
            </p:nvSpPr>
            <p:spPr bwMode="auto">
              <a:xfrm>
                <a:off x="221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6" name="Line 1045"/>
              <p:cNvSpPr>
                <a:spLocks noChangeShapeType="1"/>
              </p:cNvSpPr>
              <p:nvPr/>
            </p:nvSpPr>
            <p:spPr bwMode="auto">
              <a:xfrm>
                <a:off x="233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7" name="Line 1046"/>
              <p:cNvSpPr>
                <a:spLocks noChangeShapeType="1"/>
              </p:cNvSpPr>
              <p:nvPr/>
            </p:nvSpPr>
            <p:spPr bwMode="auto">
              <a:xfrm>
                <a:off x="2460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8" name="Line 1047"/>
              <p:cNvSpPr>
                <a:spLocks noChangeShapeType="1"/>
              </p:cNvSpPr>
              <p:nvPr/>
            </p:nvSpPr>
            <p:spPr bwMode="auto">
              <a:xfrm>
                <a:off x="258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39" name="Line 1048"/>
              <p:cNvSpPr>
                <a:spLocks noChangeShapeType="1"/>
              </p:cNvSpPr>
              <p:nvPr/>
            </p:nvSpPr>
            <p:spPr bwMode="auto">
              <a:xfrm>
                <a:off x="270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40" name="Line 1049"/>
              <p:cNvSpPr>
                <a:spLocks noChangeShapeType="1"/>
              </p:cNvSpPr>
              <p:nvPr/>
            </p:nvSpPr>
            <p:spPr bwMode="auto">
              <a:xfrm>
                <a:off x="2818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41" name="Line 1050"/>
              <p:cNvSpPr>
                <a:spLocks noChangeShapeType="1"/>
              </p:cNvSpPr>
              <p:nvPr/>
            </p:nvSpPr>
            <p:spPr bwMode="auto">
              <a:xfrm>
                <a:off x="293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42" name="Line 1051"/>
              <p:cNvSpPr>
                <a:spLocks noChangeShapeType="1"/>
              </p:cNvSpPr>
              <p:nvPr/>
            </p:nvSpPr>
            <p:spPr bwMode="auto">
              <a:xfrm>
                <a:off x="305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43" name="Rectangle 1052"/>
              <p:cNvSpPr>
                <a:spLocks noChangeArrowheads="1"/>
              </p:cNvSpPr>
              <p:nvPr/>
            </p:nvSpPr>
            <p:spPr bwMode="auto">
              <a:xfrm>
                <a:off x="1861" y="950"/>
                <a:ext cx="1198" cy="97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  <p:sp>
            <p:nvSpPr>
              <p:cNvPr id="22644" name="Line 1053"/>
              <p:cNvSpPr>
                <a:spLocks noChangeShapeType="1"/>
              </p:cNvSpPr>
              <p:nvPr/>
            </p:nvSpPr>
            <p:spPr bwMode="auto">
              <a:xfrm>
                <a:off x="186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45" name="Line 1054"/>
              <p:cNvSpPr>
                <a:spLocks noChangeShapeType="1"/>
              </p:cNvSpPr>
              <p:nvPr/>
            </p:nvSpPr>
            <p:spPr bwMode="auto">
              <a:xfrm>
                <a:off x="1849" y="192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46" name="Line 1055"/>
              <p:cNvSpPr>
                <a:spLocks noChangeShapeType="1"/>
              </p:cNvSpPr>
              <p:nvPr/>
            </p:nvSpPr>
            <p:spPr bwMode="auto">
              <a:xfrm>
                <a:off x="1849" y="1828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47" name="Line 1056"/>
              <p:cNvSpPr>
                <a:spLocks noChangeShapeType="1"/>
              </p:cNvSpPr>
              <p:nvPr/>
            </p:nvSpPr>
            <p:spPr bwMode="auto">
              <a:xfrm>
                <a:off x="1849" y="173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48" name="Line 1057"/>
              <p:cNvSpPr>
                <a:spLocks noChangeShapeType="1"/>
              </p:cNvSpPr>
              <p:nvPr/>
            </p:nvSpPr>
            <p:spPr bwMode="auto">
              <a:xfrm>
                <a:off x="1849" y="1633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49" name="Line 1058"/>
              <p:cNvSpPr>
                <a:spLocks noChangeShapeType="1"/>
              </p:cNvSpPr>
              <p:nvPr/>
            </p:nvSpPr>
            <p:spPr bwMode="auto">
              <a:xfrm>
                <a:off x="1849" y="153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0" name="Line 1059"/>
              <p:cNvSpPr>
                <a:spLocks noChangeShapeType="1"/>
              </p:cNvSpPr>
              <p:nvPr/>
            </p:nvSpPr>
            <p:spPr bwMode="auto">
              <a:xfrm>
                <a:off x="1849" y="143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1" name="Line 1060"/>
              <p:cNvSpPr>
                <a:spLocks noChangeShapeType="1"/>
              </p:cNvSpPr>
              <p:nvPr/>
            </p:nvSpPr>
            <p:spPr bwMode="auto">
              <a:xfrm>
                <a:off x="1849" y="134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2" name="Line 1061"/>
              <p:cNvSpPr>
                <a:spLocks noChangeShapeType="1"/>
              </p:cNvSpPr>
              <p:nvPr/>
            </p:nvSpPr>
            <p:spPr bwMode="auto">
              <a:xfrm>
                <a:off x="1849" y="12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3" name="Line 1062"/>
              <p:cNvSpPr>
                <a:spLocks noChangeShapeType="1"/>
              </p:cNvSpPr>
              <p:nvPr/>
            </p:nvSpPr>
            <p:spPr bwMode="auto">
              <a:xfrm>
                <a:off x="1849" y="114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4" name="Line 1063"/>
              <p:cNvSpPr>
                <a:spLocks noChangeShapeType="1"/>
              </p:cNvSpPr>
              <p:nvPr/>
            </p:nvSpPr>
            <p:spPr bwMode="auto">
              <a:xfrm>
                <a:off x="1849" y="104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5" name="Line 1064"/>
              <p:cNvSpPr>
                <a:spLocks noChangeShapeType="1"/>
              </p:cNvSpPr>
              <p:nvPr/>
            </p:nvSpPr>
            <p:spPr bwMode="auto">
              <a:xfrm>
                <a:off x="1849" y="95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6" name="Line 1065"/>
              <p:cNvSpPr>
                <a:spLocks noChangeShapeType="1"/>
              </p:cNvSpPr>
              <p:nvPr/>
            </p:nvSpPr>
            <p:spPr bwMode="auto">
              <a:xfrm>
                <a:off x="1861" y="192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7" name="Line 1066"/>
              <p:cNvSpPr>
                <a:spLocks noChangeShapeType="1"/>
              </p:cNvSpPr>
              <p:nvPr/>
            </p:nvSpPr>
            <p:spPr bwMode="auto">
              <a:xfrm flipV="1">
                <a:off x="186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8" name="Line 1067"/>
              <p:cNvSpPr>
                <a:spLocks noChangeShapeType="1"/>
              </p:cNvSpPr>
              <p:nvPr/>
            </p:nvSpPr>
            <p:spPr bwMode="auto">
              <a:xfrm flipV="1">
                <a:off x="198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59" name="Line 1068"/>
              <p:cNvSpPr>
                <a:spLocks noChangeShapeType="1"/>
              </p:cNvSpPr>
              <p:nvPr/>
            </p:nvSpPr>
            <p:spPr bwMode="auto">
              <a:xfrm flipV="1">
                <a:off x="2102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0" name="Line 1069"/>
              <p:cNvSpPr>
                <a:spLocks noChangeShapeType="1"/>
              </p:cNvSpPr>
              <p:nvPr/>
            </p:nvSpPr>
            <p:spPr bwMode="auto">
              <a:xfrm flipV="1">
                <a:off x="221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1" name="Line 1070"/>
              <p:cNvSpPr>
                <a:spLocks noChangeShapeType="1"/>
              </p:cNvSpPr>
              <p:nvPr/>
            </p:nvSpPr>
            <p:spPr bwMode="auto">
              <a:xfrm flipV="1">
                <a:off x="233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2" name="Line 1071"/>
              <p:cNvSpPr>
                <a:spLocks noChangeShapeType="1"/>
              </p:cNvSpPr>
              <p:nvPr/>
            </p:nvSpPr>
            <p:spPr bwMode="auto">
              <a:xfrm flipV="1">
                <a:off x="2460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3" name="Line 1072"/>
              <p:cNvSpPr>
                <a:spLocks noChangeShapeType="1"/>
              </p:cNvSpPr>
              <p:nvPr/>
            </p:nvSpPr>
            <p:spPr bwMode="auto">
              <a:xfrm flipV="1">
                <a:off x="258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4" name="Line 1073"/>
              <p:cNvSpPr>
                <a:spLocks noChangeShapeType="1"/>
              </p:cNvSpPr>
              <p:nvPr/>
            </p:nvSpPr>
            <p:spPr bwMode="auto">
              <a:xfrm flipV="1">
                <a:off x="270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5" name="Line 1074"/>
              <p:cNvSpPr>
                <a:spLocks noChangeShapeType="1"/>
              </p:cNvSpPr>
              <p:nvPr/>
            </p:nvSpPr>
            <p:spPr bwMode="auto">
              <a:xfrm flipV="1">
                <a:off x="2818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6" name="Line 1075"/>
              <p:cNvSpPr>
                <a:spLocks noChangeShapeType="1"/>
              </p:cNvSpPr>
              <p:nvPr/>
            </p:nvSpPr>
            <p:spPr bwMode="auto">
              <a:xfrm flipV="1">
                <a:off x="293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7" name="Line 1076"/>
              <p:cNvSpPr>
                <a:spLocks noChangeShapeType="1"/>
              </p:cNvSpPr>
              <p:nvPr/>
            </p:nvSpPr>
            <p:spPr bwMode="auto">
              <a:xfrm flipV="1">
                <a:off x="305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8" name="Freeform 1077"/>
              <p:cNvSpPr>
                <a:spLocks/>
              </p:cNvSpPr>
              <p:nvPr/>
            </p:nvSpPr>
            <p:spPr bwMode="auto">
              <a:xfrm>
                <a:off x="2191" y="1507"/>
                <a:ext cx="56" cy="56"/>
              </a:xfrm>
              <a:custGeom>
                <a:avLst/>
                <a:gdLst>
                  <a:gd name="T0" fmla="*/ 28 w 56"/>
                  <a:gd name="T1" fmla="*/ 0 h 56"/>
                  <a:gd name="T2" fmla="*/ 56 w 56"/>
                  <a:gd name="T3" fmla="*/ 28 h 56"/>
                  <a:gd name="T4" fmla="*/ 28 w 56"/>
                  <a:gd name="T5" fmla="*/ 56 h 56"/>
                  <a:gd name="T6" fmla="*/ 0 w 56"/>
                  <a:gd name="T7" fmla="*/ 28 h 56"/>
                  <a:gd name="T8" fmla="*/ 28 w 56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6"/>
                  <a:gd name="T17" fmla="*/ 56 w 56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69" name="Freeform 1078"/>
              <p:cNvSpPr>
                <a:spLocks/>
              </p:cNvSpPr>
              <p:nvPr/>
            </p:nvSpPr>
            <p:spPr bwMode="auto">
              <a:xfrm>
                <a:off x="2191" y="1311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70" name="Freeform 1079"/>
              <p:cNvSpPr>
                <a:spLocks/>
              </p:cNvSpPr>
              <p:nvPr/>
            </p:nvSpPr>
            <p:spPr bwMode="auto">
              <a:xfrm>
                <a:off x="2673" y="160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9 h 57"/>
                  <a:gd name="T4" fmla="*/ 28 w 57"/>
                  <a:gd name="T5" fmla="*/ 57 h 57"/>
                  <a:gd name="T6" fmla="*/ 0 w 57"/>
                  <a:gd name="T7" fmla="*/ 29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71" name="Freeform 1080"/>
              <p:cNvSpPr>
                <a:spLocks/>
              </p:cNvSpPr>
              <p:nvPr/>
            </p:nvSpPr>
            <p:spPr bwMode="auto">
              <a:xfrm>
                <a:off x="2311" y="121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72" name="Freeform 1081"/>
              <p:cNvSpPr>
                <a:spLocks/>
              </p:cNvSpPr>
              <p:nvPr/>
            </p:nvSpPr>
            <p:spPr bwMode="auto">
              <a:xfrm>
                <a:off x="2191" y="1116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73" name="Freeform 1082"/>
              <p:cNvSpPr>
                <a:spLocks/>
              </p:cNvSpPr>
              <p:nvPr/>
            </p:nvSpPr>
            <p:spPr bwMode="auto">
              <a:xfrm>
                <a:off x="2790" y="14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74" name="Freeform 1083"/>
              <p:cNvSpPr>
                <a:spLocks/>
              </p:cNvSpPr>
              <p:nvPr/>
            </p:nvSpPr>
            <p:spPr bwMode="auto">
              <a:xfrm>
                <a:off x="2311" y="1409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75" name="Freeform 1084"/>
              <p:cNvSpPr>
                <a:spLocks/>
              </p:cNvSpPr>
              <p:nvPr/>
            </p:nvSpPr>
            <p:spPr bwMode="auto">
              <a:xfrm>
                <a:off x="2432" y="179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76" name="Freeform 1085"/>
              <p:cNvSpPr>
                <a:spLocks/>
              </p:cNvSpPr>
              <p:nvPr/>
            </p:nvSpPr>
            <p:spPr bwMode="auto">
              <a:xfrm>
                <a:off x="2673" y="1507"/>
                <a:ext cx="57" cy="56"/>
              </a:xfrm>
              <a:custGeom>
                <a:avLst/>
                <a:gdLst>
                  <a:gd name="T0" fmla="*/ 28 w 57"/>
                  <a:gd name="T1" fmla="*/ 0 h 56"/>
                  <a:gd name="T2" fmla="*/ 57 w 57"/>
                  <a:gd name="T3" fmla="*/ 28 h 56"/>
                  <a:gd name="T4" fmla="*/ 28 w 57"/>
                  <a:gd name="T5" fmla="*/ 56 h 56"/>
                  <a:gd name="T6" fmla="*/ 0 w 57"/>
                  <a:gd name="T7" fmla="*/ 28 h 56"/>
                  <a:gd name="T8" fmla="*/ 28 w 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6"/>
                  <a:gd name="T17" fmla="*/ 57 w 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6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77" name="Freeform 1086"/>
              <p:cNvSpPr>
                <a:spLocks/>
              </p:cNvSpPr>
              <p:nvPr/>
            </p:nvSpPr>
            <p:spPr bwMode="auto">
              <a:xfrm>
                <a:off x="2432" y="14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78" name="Rectangle 1087"/>
              <p:cNvSpPr>
                <a:spLocks noChangeArrowheads="1"/>
              </p:cNvSpPr>
              <p:nvPr/>
            </p:nvSpPr>
            <p:spPr bwMode="auto">
              <a:xfrm>
                <a:off x="1805" y="189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79" name="Rectangle 1088"/>
              <p:cNvSpPr>
                <a:spLocks noChangeArrowheads="1"/>
              </p:cNvSpPr>
              <p:nvPr/>
            </p:nvSpPr>
            <p:spPr bwMode="auto">
              <a:xfrm>
                <a:off x="1805" y="179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1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0" name="Rectangle 1089"/>
              <p:cNvSpPr>
                <a:spLocks noChangeArrowheads="1"/>
              </p:cNvSpPr>
              <p:nvPr/>
            </p:nvSpPr>
            <p:spPr bwMode="auto">
              <a:xfrm>
                <a:off x="1805" y="170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2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1" name="Rectangle 1090"/>
              <p:cNvSpPr>
                <a:spLocks noChangeArrowheads="1"/>
              </p:cNvSpPr>
              <p:nvPr/>
            </p:nvSpPr>
            <p:spPr bwMode="auto">
              <a:xfrm>
                <a:off x="1805" y="160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3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2" name="Rectangle 1091"/>
              <p:cNvSpPr>
                <a:spLocks noChangeArrowheads="1"/>
              </p:cNvSpPr>
              <p:nvPr/>
            </p:nvSpPr>
            <p:spPr bwMode="auto">
              <a:xfrm>
                <a:off x="1805" y="150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4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3" name="Rectangle 1092"/>
              <p:cNvSpPr>
                <a:spLocks noChangeArrowheads="1"/>
              </p:cNvSpPr>
              <p:nvPr/>
            </p:nvSpPr>
            <p:spPr bwMode="auto">
              <a:xfrm>
                <a:off x="1805" y="140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5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4" name="Rectangle 1093"/>
              <p:cNvSpPr>
                <a:spLocks noChangeArrowheads="1"/>
              </p:cNvSpPr>
              <p:nvPr/>
            </p:nvSpPr>
            <p:spPr bwMode="auto">
              <a:xfrm>
                <a:off x="1805" y="1310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6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5" name="Rectangle 1094"/>
              <p:cNvSpPr>
                <a:spLocks noChangeArrowheads="1"/>
              </p:cNvSpPr>
              <p:nvPr/>
            </p:nvSpPr>
            <p:spPr bwMode="auto">
              <a:xfrm>
                <a:off x="1805" y="121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7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6" name="Rectangle 1095"/>
              <p:cNvSpPr>
                <a:spLocks noChangeArrowheads="1"/>
              </p:cNvSpPr>
              <p:nvPr/>
            </p:nvSpPr>
            <p:spPr bwMode="auto">
              <a:xfrm>
                <a:off x="1805" y="1116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8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7" name="Rectangle 1096"/>
              <p:cNvSpPr>
                <a:spLocks noChangeArrowheads="1"/>
              </p:cNvSpPr>
              <p:nvPr/>
            </p:nvSpPr>
            <p:spPr bwMode="auto">
              <a:xfrm>
                <a:off x="1805" y="101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9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8" name="Rectangle 1097"/>
              <p:cNvSpPr>
                <a:spLocks noChangeArrowheads="1"/>
              </p:cNvSpPr>
              <p:nvPr/>
            </p:nvSpPr>
            <p:spPr bwMode="auto">
              <a:xfrm>
                <a:off x="1779" y="920"/>
                <a:ext cx="6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10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89" name="Rectangle 1098"/>
              <p:cNvSpPr>
                <a:spLocks noChangeArrowheads="1"/>
              </p:cNvSpPr>
              <p:nvPr/>
            </p:nvSpPr>
            <p:spPr bwMode="auto">
              <a:xfrm>
                <a:off x="184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0" name="Rectangle 1099"/>
              <p:cNvSpPr>
                <a:spLocks noChangeArrowheads="1"/>
              </p:cNvSpPr>
              <p:nvPr/>
            </p:nvSpPr>
            <p:spPr bwMode="auto">
              <a:xfrm>
                <a:off x="1968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1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1" name="Rectangle 1100"/>
              <p:cNvSpPr>
                <a:spLocks noChangeArrowheads="1"/>
              </p:cNvSpPr>
              <p:nvPr/>
            </p:nvSpPr>
            <p:spPr bwMode="auto">
              <a:xfrm>
                <a:off x="2090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2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2" name="Rectangle 1101"/>
              <p:cNvSpPr>
                <a:spLocks noChangeArrowheads="1"/>
              </p:cNvSpPr>
              <p:nvPr/>
            </p:nvSpPr>
            <p:spPr bwMode="auto">
              <a:xfrm>
                <a:off x="2207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3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3" name="Rectangle 1102"/>
              <p:cNvSpPr>
                <a:spLocks noChangeArrowheads="1"/>
              </p:cNvSpPr>
              <p:nvPr/>
            </p:nvSpPr>
            <p:spPr bwMode="auto">
              <a:xfrm>
                <a:off x="2326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4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4" name="Rectangle 1103"/>
              <p:cNvSpPr>
                <a:spLocks noChangeArrowheads="1"/>
              </p:cNvSpPr>
              <p:nvPr/>
            </p:nvSpPr>
            <p:spPr bwMode="auto">
              <a:xfrm>
                <a:off x="2448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5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5" name="Rectangle 1104"/>
              <p:cNvSpPr>
                <a:spLocks noChangeArrowheads="1"/>
              </p:cNvSpPr>
              <p:nvPr/>
            </p:nvSpPr>
            <p:spPr bwMode="auto">
              <a:xfrm>
                <a:off x="256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6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6" name="Rectangle 1105"/>
              <p:cNvSpPr>
                <a:spLocks noChangeArrowheads="1"/>
              </p:cNvSpPr>
              <p:nvPr/>
            </p:nvSpPr>
            <p:spPr bwMode="auto">
              <a:xfrm>
                <a:off x="268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7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7" name="Rectangle 1106"/>
              <p:cNvSpPr>
                <a:spLocks noChangeArrowheads="1"/>
              </p:cNvSpPr>
              <p:nvPr/>
            </p:nvSpPr>
            <p:spPr bwMode="auto">
              <a:xfrm>
                <a:off x="2806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8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8" name="Rectangle 1107"/>
              <p:cNvSpPr>
                <a:spLocks noChangeArrowheads="1"/>
              </p:cNvSpPr>
              <p:nvPr/>
            </p:nvSpPr>
            <p:spPr bwMode="auto">
              <a:xfrm>
                <a:off x="2927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9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99" name="Rectangle 1108"/>
              <p:cNvSpPr>
                <a:spLocks noChangeArrowheads="1"/>
              </p:cNvSpPr>
              <p:nvPr/>
            </p:nvSpPr>
            <p:spPr bwMode="auto">
              <a:xfrm>
                <a:off x="3035" y="1962"/>
                <a:ext cx="6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10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700" name="Rectangle 1109"/>
              <p:cNvSpPr>
                <a:spLocks noChangeArrowheads="1"/>
              </p:cNvSpPr>
              <p:nvPr/>
            </p:nvSpPr>
            <p:spPr bwMode="auto">
              <a:xfrm>
                <a:off x="1728" y="864"/>
                <a:ext cx="1396" cy="1208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</p:grpSp>
        <p:grpSp>
          <p:nvGrpSpPr>
            <p:cNvPr id="22535" name="Group 1110"/>
            <p:cNvGrpSpPr>
              <a:grpSpLocks/>
            </p:cNvGrpSpPr>
            <p:nvPr/>
          </p:nvGrpSpPr>
          <p:grpSpPr bwMode="auto">
            <a:xfrm>
              <a:off x="3408" y="3072"/>
              <a:ext cx="1248" cy="1112"/>
              <a:chOff x="3616" y="2464"/>
              <a:chExt cx="1396" cy="1208"/>
            </a:xfrm>
          </p:grpSpPr>
          <p:sp>
            <p:nvSpPr>
              <p:cNvPr id="22537" name="Rectangle 1111"/>
              <p:cNvSpPr>
                <a:spLocks noChangeArrowheads="1"/>
              </p:cNvSpPr>
              <p:nvPr/>
            </p:nvSpPr>
            <p:spPr bwMode="auto">
              <a:xfrm>
                <a:off x="3616" y="2464"/>
                <a:ext cx="1396" cy="1208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  <p:sp>
            <p:nvSpPr>
              <p:cNvPr id="22538" name="Rectangle 1112"/>
              <p:cNvSpPr>
                <a:spLocks noChangeArrowheads="1"/>
              </p:cNvSpPr>
              <p:nvPr/>
            </p:nvSpPr>
            <p:spPr bwMode="auto">
              <a:xfrm>
                <a:off x="3749" y="2550"/>
                <a:ext cx="1198" cy="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  <p:sp>
            <p:nvSpPr>
              <p:cNvPr id="22539" name="Line 1113"/>
              <p:cNvSpPr>
                <a:spLocks noChangeShapeType="1"/>
              </p:cNvSpPr>
              <p:nvPr/>
            </p:nvSpPr>
            <p:spPr bwMode="auto">
              <a:xfrm>
                <a:off x="3749" y="3428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0" name="Line 1114"/>
              <p:cNvSpPr>
                <a:spLocks noChangeShapeType="1"/>
              </p:cNvSpPr>
              <p:nvPr/>
            </p:nvSpPr>
            <p:spPr bwMode="auto">
              <a:xfrm>
                <a:off x="3749" y="333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1" name="Line 1115"/>
              <p:cNvSpPr>
                <a:spLocks noChangeShapeType="1"/>
              </p:cNvSpPr>
              <p:nvPr/>
            </p:nvSpPr>
            <p:spPr bwMode="auto">
              <a:xfrm>
                <a:off x="3749" y="3233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2" name="Line 1116"/>
              <p:cNvSpPr>
                <a:spLocks noChangeShapeType="1"/>
              </p:cNvSpPr>
              <p:nvPr/>
            </p:nvSpPr>
            <p:spPr bwMode="auto">
              <a:xfrm>
                <a:off x="3749" y="313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3" name="Line 1117"/>
              <p:cNvSpPr>
                <a:spLocks noChangeShapeType="1"/>
              </p:cNvSpPr>
              <p:nvPr/>
            </p:nvSpPr>
            <p:spPr bwMode="auto">
              <a:xfrm>
                <a:off x="3749" y="303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4" name="Line 1118"/>
              <p:cNvSpPr>
                <a:spLocks noChangeShapeType="1"/>
              </p:cNvSpPr>
              <p:nvPr/>
            </p:nvSpPr>
            <p:spPr bwMode="auto">
              <a:xfrm>
                <a:off x="3749" y="294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5" name="Line 1119"/>
              <p:cNvSpPr>
                <a:spLocks noChangeShapeType="1"/>
              </p:cNvSpPr>
              <p:nvPr/>
            </p:nvSpPr>
            <p:spPr bwMode="auto">
              <a:xfrm>
                <a:off x="3749" y="2842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6" name="Line 1120"/>
              <p:cNvSpPr>
                <a:spLocks noChangeShapeType="1"/>
              </p:cNvSpPr>
              <p:nvPr/>
            </p:nvSpPr>
            <p:spPr bwMode="auto">
              <a:xfrm>
                <a:off x="3749" y="274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7" name="Line 1121"/>
              <p:cNvSpPr>
                <a:spLocks noChangeShapeType="1"/>
              </p:cNvSpPr>
              <p:nvPr/>
            </p:nvSpPr>
            <p:spPr bwMode="auto">
              <a:xfrm>
                <a:off x="3749" y="264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8" name="Line 1122"/>
              <p:cNvSpPr>
                <a:spLocks noChangeShapeType="1"/>
              </p:cNvSpPr>
              <p:nvPr/>
            </p:nvSpPr>
            <p:spPr bwMode="auto">
              <a:xfrm>
                <a:off x="3749" y="255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49" name="Line 1123"/>
              <p:cNvSpPr>
                <a:spLocks noChangeShapeType="1"/>
              </p:cNvSpPr>
              <p:nvPr/>
            </p:nvSpPr>
            <p:spPr bwMode="auto">
              <a:xfrm>
                <a:off x="386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0" name="Line 1124"/>
              <p:cNvSpPr>
                <a:spLocks noChangeShapeType="1"/>
              </p:cNvSpPr>
              <p:nvPr/>
            </p:nvSpPr>
            <p:spPr bwMode="auto">
              <a:xfrm>
                <a:off x="3990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1" name="Line 1125"/>
              <p:cNvSpPr>
                <a:spLocks noChangeShapeType="1"/>
              </p:cNvSpPr>
              <p:nvPr/>
            </p:nvSpPr>
            <p:spPr bwMode="auto">
              <a:xfrm>
                <a:off x="410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2" name="Line 1126"/>
              <p:cNvSpPr>
                <a:spLocks noChangeShapeType="1"/>
              </p:cNvSpPr>
              <p:nvPr/>
            </p:nvSpPr>
            <p:spPr bwMode="auto">
              <a:xfrm>
                <a:off x="422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3" name="Line 1127"/>
              <p:cNvSpPr>
                <a:spLocks noChangeShapeType="1"/>
              </p:cNvSpPr>
              <p:nvPr/>
            </p:nvSpPr>
            <p:spPr bwMode="auto">
              <a:xfrm>
                <a:off x="4348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4" name="Line 1128"/>
              <p:cNvSpPr>
                <a:spLocks noChangeShapeType="1"/>
              </p:cNvSpPr>
              <p:nvPr/>
            </p:nvSpPr>
            <p:spPr bwMode="auto">
              <a:xfrm>
                <a:off x="446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5" name="Line 1129"/>
              <p:cNvSpPr>
                <a:spLocks noChangeShapeType="1"/>
              </p:cNvSpPr>
              <p:nvPr/>
            </p:nvSpPr>
            <p:spPr bwMode="auto">
              <a:xfrm>
                <a:off x="458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6" name="Line 1130"/>
              <p:cNvSpPr>
                <a:spLocks noChangeShapeType="1"/>
              </p:cNvSpPr>
              <p:nvPr/>
            </p:nvSpPr>
            <p:spPr bwMode="auto">
              <a:xfrm>
                <a:off x="4706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7" name="Line 1131"/>
              <p:cNvSpPr>
                <a:spLocks noChangeShapeType="1"/>
              </p:cNvSpPr>
              <p:nvPr/>
            </p:nvSpPr>
            <p:spPr bwMode="auto">
              <a:xfrm>
                <a:off x="482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8" name="Line 1132"/>
              <p:cNvSpPr>
                <a:spLocks noChangeShapeType="1"/>
              </p:cNvSpPr>
              <p:nvPr/>
            </p:nvSpPr>
            <p:spPr bwMode="auto">
              <a:xfrm>
                <a:off x="494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59" name="Rectangle 1133"/>
              <p:cNvSpPr>
                <a:spLocks noChangeArrowheads="1"/>
              </p:cNvSpPr>
              <p:nvPr/>
            </p:nvSpPr>
            <p:spPr bwMode="auto">
              <a:xfrm>
                <a:off x="3749" y="2550"/>
                <a:ext cx="1198" cy="97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  <p:sp>
            <p:nvSpPr>
              <p:cNvPr id="22560" name="Line 1134"/>
              <p:cNvSpPr>
                <a:spLocks noChangeShapeType="1"/>
              </p:cNvSpPr>
              <p:nvPr/>
            </p:nvSpPr>
            <p:spPr bwMode="auto">
              <a:xfrm>
                <a:off x="374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61" name="Line 1135"/>
              <p:cNvSpPr>
                <a:spLocks noChangeShapeType="1"/>
              </p:cNvSpPr>
              <p:nvPr/>
            </p:nvSpPr>
            <p:spPr bwMode="auto">
              <a:xfrm>
                <a:off x="3737" y="352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62" name="Line 1136"/>
              <p:cNvSpPr>
                <a:spLocks noChangeShapeType="1"/>
              </p:cNvSpPr>
              <p:nvPr/>
            </p:nvSpPr>
            <p:spPr bwMode="auto">
              <a:xfrm>
                <a:off x="3737" y="3428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63" name="Line 1137"/>
              <p:cNvSpPr>
                <a:spLocks noChangeShapeType="1"/>
              </p:cNvSpPr>
              <p:nvPr/>
            </p:nvSpPr>
            <p:spPr bwMode="auto">
              <a:xfrm>
                <a:off x="3737" y="333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64" name="Line 1138"/>
              <p:cNvSpPr>
                <a:spLocks noChangeShapeType="1"/>
              </p:cNvSpPr>
              <p:nvPr/>
            </p:nvSpPr>
            <p:spPr bwMode="auto">
              <a:xfrm>
                <a:off x="3737" y="3233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65" name="Line 1139"/>
              <p:cNvSpPr>
                <a:spLocks noChangeShapeType="1"/>
              </p:cNvSpPr>
              <p:nvPr/>
            </p:nvSpPr>
            <p:spPr bwMode="auto">
              <a:xfrm>
                <a:off x="3737" y="313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66" name="Line 1140"/>
              <p:cNvSpPr>
                <a:spLocks noChangeShapeType="1"/>
              </p:cNvSpPr>
              <p:nvPr/>
            </p:nvSpPr>
            <p:spPr bwMode="auto">
              <a:xfrm>
                <a:off x="3737" y="303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67" name="Line 1141"/>
              <p:cNvSpPr>
                <a:spLocks noChangeShapeType="1"/>
              </p:cNvSpPr>
              <p:nvPr/>
            </p:nvSpPr>
            <p:spPr bwMode="auto">
              <a:xfrm>
                <a:off x="3737" y="294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68" name="Line 1142"/>
              <p:cNvSpPr>
                <a:spLocks noChangeShapeType="1"/>
              </p:cNvSpPr>
              <p:nvPr/>
            </p:nvSpPr>
            <p:spPr bwMode="auto">
              <a:xfrm>
                <a:off x="3737" y="28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69" name="Line 1143"/>
              <p:cNvSpPr>
                <a:spLocks noChangeShapeType="1"/>
              </p:cNvSpPr>
              <p:nvPr/>
            </p:nvSpPr>
            <p:spPr bwMode="auto">
              <a:xfrm>
                <a:off x="3737" y="274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0" name="Line 1144"/>
              <p:cNvSpPr>
                <a:spLocks noChangeShapeType="1"/>
              </p:cNvSpPr>
              <p:nvPr/>
            </p:nvSpPr>
            <p:spPr bwMode="auto">
              <a:xfrm>
                <a:off x="3737" y="264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1" name="Line 1145"/>
              <p:cNvSpPr>
                <a:spLocks noChangeShapeType="1"/>
              </p:cNvSpPr>
              <p:nvPr/>
            </p:nvSpPr>
            <p:spPr bwMode="auto">
              <a:xfrm>
                <a:off x="3737" y="255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2" name="Line 1146"/>
              <p:cNvSpPr>
                <a:spLocks noChangeShapeType="1"/>
              </p:cNvSpPr>
              <p:nvPr/>
            </p:nvSpPr>
            <p:spPr bwMode="auto">
              <a:xfrm>
                <a:off x="3749" y="352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3" name="Line 1147"/>
              <p:cNvSpPr>
                <a:spLocks noChangeShapeType="1"/>
              </p:cNvSpPr>
              <p:nvPr/>
            </p:nvSpPr>
            <p:spPr bwMode="auto">
              <a:xfrm flipV="1">
                <a:off x="374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4" name="Line 1148"/>
              <p:cNvSpPr>
                <a:spLocks noChangeShapeType="1"/>
              </p:cNvSpPr>
              <p:nvPr/>
            </p:nvSpPr>
            <p:spPr bwMode="auto">
              <a:xfrm flipV="1">
                <a:off x="386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5" name="Line 1149"/>
              <p:cNvSpPr>
                <a:spLocks noChangeShapeType="1"/>
              </p:cNvSpPr>
              <p:nvPr/>
            </p:nvSpPr>
            <p:spPr bwMode="auto">
              <a:xfrm flipV="1">
                <a:off x="3990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6" name="Line 1150"/>
              <p:cNvSpPr>
                <a:spLocks noChangeShapeType="1"/>
              </p:cNvSpPr>
              <p:nvPr/>
            </p:nvSpPr>
            <p:spPr bwMode="auto">
              <a:xfrm flipV="1">
                <a:off x="410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7" name="Line 1151"/>
              <p:cNvSpPr>
                <a:spLocks noChangeShapeType="1"/>
              </p:cNvSpPr>
              <p:nvPr/>
            </p:nvSpPr>
            <p:spPr bwMode="auto">
              <a:xfrm flipV="1">
                <a:off x="422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8" name="Line 1152"/>
              <p:cNvSpPr>
                <a:spLocks noChangeShapeType="1"/>
              </p:cNvSpPr>
              <p:nvPr/>
            </p:nvSpPr>
            <p:spPr bwMode="auto">
              <a:xfrm flipV="1">
                <a:off x="4348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79" name="Line 1153"/>
              <p:cNvSpPr>
                <a:spLocks noChangeShapeType="1"/>
              </p:cNvSpPr>
              <p:nvPr/>
            </p:nvSpPr>
            <p:spPr bwMode="auto">
              <a:xfrm flipV="1">
                <a:off x="446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0" name="Line 1154"/>
              <p:cNvSpPr>
                <a:spLocks noChangeShapeType="1"/>
              </p:cNvSpPr>
              <p:nvPr/>
            </p:nvSpPr>
            <p:spPr bwMode="auto">
              <a:xfrm flipV="1">
                <a:off x="458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1" name="Line 1155"/>
              <p:cNvSpPr>
                <a:spLocks noChangeShapeType="1"/>
              </p:cNvSpPr>
              <p:nvPr/>
            </p:nvSpPr>
            <p:spPr bwMode="auto">
              <a:xfrm flipV="1">
                <a:off x="4706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2" name="Line 1156"/>
              <p:cNvSpPr>
                <a:spLocks noChangeShapeType="1"/>
              </p:cNvSpPr>
              <p:nvPr/>
            </p:nvSpPr>
            <p:spPr bwMode="auto">
              <a:xfrm flipV="1">
                <a:off x="482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3" name="Line 1157"/>
              <p:cNvSpPr>
                <a:spLocks noChangeShapeType="1"/>
              </p:cNvSpPr>
              <p:nvPr/>
            </p:nvSpPr>
            <p:spPr bwMode="auto">
              <a:xfrm flipV="1">
                <a:off x="494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4" name="Freeform 1158"/>
              <p:cNvSpPr>
                <a:spLocks/>
              </p:cNvSpPr>
              <p:nvPr/>
            </p:nvSpPr>
            <p:spPr bwMode="auto">
              <a:xfrm>
                <a:off x="4079" y="3107"/>
                <a:ext cx="56" cy="56"/>
              </a:xfrm>
              <a:custGeom>
                <a:avLst/>
                <a:gdLst>
                  <a:gd name="T0" fmla="*/ 28 w 56"/>
                  <a:gd name="T1" fmla="*/ 0 h 56"/>
                  <a:gd name="T2" fmla="*/ 56 w 56"/>
                  <a:gd name="T3" fmla="*/ 28 h 56"/>
                  <a:gd name="T4" fmla="*/ 28 w 56"/>
                  <a:gd name="T5" fmla="*/ 56 h 56"/>
                  <a:gd name="T6" fmla="*/ 0 w 56"/>
                  <a:gd name="T7" fmla="*/ 28 h 56"/>
                  <a:gd name="T8" fmla="*/ 28 w 56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6"/>
                  <a:gd name="T17" fmla="*/ 56 w 56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5" name="Freeform 1159"/>
              <p:cNvSpPr>
                <a:spLocks/>
              </p:cNvSpPr>
              <p:nvPr/>
            </p:nvSpPr>
            <p:spPr bwMode="auto">
              <a:xfrm>
                <a:off x="4079" y="2911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6" name="Freeform 1160"/>
              <p:cNvSpPr>
                <a:spLocks/>
              </p:cNvSpPr>
              <p:nvPr/>
            </p:nvSpPr>
            <p:spPr bwMode="auto">
              <a:xfrm>
                <a:off x="4561" y="320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9 h 57"/>
                  <a:gd name="T4" fmla="*/ 28 w 57"/>
                  <a:gd name="T5" fmla="*/ 57 h 57"/>
                  <a:gd name="T6" fmla="*/ 0 w 57"/>
                  <a:gd name="T7" fmla="*/ 29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7" name="Freeform 1161"/>
              <p:cNvSpPr>
                <a:spLocks/>
              </p:cNvSpPr>
              <p:nvPr/>
            </p:nvSpPr>
            <p:spPr bwMode="auto">
              <a:xfrm>
                <a:off x="4199" y="281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8" name="Freeform 1162"/>
              <p:cNvSpPr>
                <a:spLocks/>
              </p:cNvSpPr>
              <p:nvPr/>
            </p:nvSpPr>
            <p:spPr bwMode="auto">
              <a:xfrm>
                <a:off x="4079" y="2716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89" name="Freeform 1163"/>
              <p:cNvSpPr>
                <a:spLocks/>
              </p:cNvSpPr>
              <p:nvPr/>
            </p:nvSpPr>
            <p:spPr bwMode="auto">
              <a:xfrm>
                <a:off x="4678" y="30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90" name="Freeform 1164"/>
              <p:cNvSpPr>
                <a:spLocks/>
              </p:cNvSpPr>
              <p:nvPr/>
            </p:nvSpPr>
            <p:spPr bwMode="auto">
              <a:xfrm>
                <a:off x="4199" y="3009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91" name="Freeform 1165"/>
              <p:cNvSpPr>
                <a:spLocks/>
              </p:cNvSpPr>
              <p:nvPr/>
            </p:nvSpPr>
            <p:spPr bwMode="auto">
              <a:xfrm>
                <a:off x="4320" y="339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92" name="Freeform 1166"/>
              <p:cNvSpPr>
                <a:spLocks/>
              </p:cNvSpPr>
              <p:nvPr/>
            </p:nvSpPr>
            <p:spPr bwMode="auto">
              <a:xfrm>
                <a:off x="4561" y="3107"/>
                <a:ext cx="57" cy="56"/>
              </a:xfrm>
              <a:custGeom>
                <a:avLst/>
                <a:gdLst>
                  <a:gd name="T0" fmla="*/ 28 w 57"/>
                  <a:gd name="T1" fmla="*/ 0 h 56"/>
                  <a:gd name="T2" fmla="*/ 57 w 57"/>
                  <a:gd name="T3" fmla="*/ 28 h 56"/>
                  <a:gd name="T4" fmla="*/ 28 w 57"/>
                  <a:gd name="T5" fmla="*/ 56 h 56"/>
                  <a:gd name="T6" fmla="*/ 0 w 57"/>
                  <a:gd name="T7" fmla="*/ 28 h 56"/>
                  <a:gd name="T8" fmla="*/ 28 w 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6"/>
                  <a:gd name="T17" fmla="*/ 57 w 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6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93" name="Freeform 1167"/>
              <p:cNvSpPr>
                <a:spLocks/>
              </p:cNvSpPr>
              <p:nvPr/>
            </p:nvSpPr>
            <p:spPr bwMode="auto">
              <a:xfrm>
                <a:off x="4320" y="30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94" name="Rectangle 1168"/>
              <p:cNvSpPr>
                <a:spLocks noChangeArrowheads="1"/>
              </p:cNvSpPr>
              <p:nvPr/>
            </p:nvSpPr>
            <p:spPr bwMode="auto">
              <a:xfrm>
                <a:off x="3693" y="349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5" name="Rectangle 1169"/>
              <p:cNvSpPr>
                <a:spLocks noChangeArrowheads="1"/>
              </p:cNvSpPr>
              <p:nvPr/>
            </p:nvSpPr>
            <p:spPr bwMode="auto">
              <a:xfrm>
                <a:off x="3693" y="339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1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6" name="Rectangle 1170"/>
              <p:cNvSpPr>
                <a:spLocks noChangeArrowheads="1"/>
              </p:cNvSpPr>
              <p:nvPr/>
            </p:nvSpPr>
            <p:spPr bwMode="auto">
              <a:xfrm>
                <a:off x="3693" y="330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2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7" name="Rectangle 1171"/>
              <p:cNvSpPr>
                <a:spLocks noChangeArrowheads="1"/>
              </p:cNvSpPr>
              <p:nvPr/>
            </p:nvSpPr>
            <p:spPr bwMode="auto">
              <a:xfrm>
                <a:off x="3693" y="320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3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8" name="Rectangle 1172"/>
              <p:cNvSpPr>
                <a:spLocks noChangeArrowheads="1"/>
              </p:cNvSpPr>
              <p:nvPr/>
            </p:nvSpPr>
            <p:spPr bwMode="auto">
              <a:xfrm>
                <a:off x="3693" y="310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4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599" name="Rectangle 1173"/>
              <p:cNvSpPr>
                <a:spLocks noChangeArrowheads="1"/>
              </p:cNvSpPr>
              <p:nvPr/>
            </p:nvSpPr>
            <p:spPr bwMode="auto">
              <a:xfrm>
                <a:off x="3693" y="300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5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0" name="Rectangle 1174"/>
              <p:cNvSpPr>
                <a:spLocks noChangeArrowheads="1"/>
              </p:cNvSpPr>
              <p:nvPr/>
            </p:nvSpPr>
            <p:spPr bwMode="auto">
              <a:xfrm>
                <a:off x="3693" y="2910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6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1" name="Rectangle 1175"/>
              <p:cNvSpPr>
                <a:spLocks noChangeArrowheads="1"/>
              </p:cNvSpPr>
              <p:nvPr/>
            </p:nvSpPr>
            <p:spPr bwMode="auto">
              <a:xfrm>
                <a:off x="3693" y="281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7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2" name="Rectangle 1176"/>
              <p:cNvSpPr>
                <a:spLocks noChangeArrowheads="1"/>
              </p:cNvSpPr>
              <p:nvPr/>
            </p:nvSpPr>
            <p:spPr bwMode="auto">
              <a:xfrm>
                <a:off x="3693" y="2716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8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3" name="Rectangle 1177"/>
              <p:cNvSpPr>
                <a:spLocks noChangeArrowheads="1"/>
              </p:cNvSpPr>
              <p:nvPr/>
            </p:nvSpPr>
            <p:spPr bwMode="auto">
              <a:xfrm>
                <a:off x="3693" y="261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9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4" name="Rectangle 1178"/>
              <p:cNvSpPr>
                <a:spLocks noChangeArrowheads="1"/>
              </p:cNvSpPr>
              <p:nvPr/>
            </p:nvSpPr>
            <p:spPr bwMode="auto">
              <a:xfrm>
                <a:off x="3667" y="2520"/>
                <a:ext cx="6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10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5" name="Rectangle 1179"/>
              <p:cNvSpPr>
                <a:spLocks noChangeArrowheads="1"/>
              </p:cNvSpPr>
              <p:nvPr/>
            </p:nvSpPr>
            <p:spPr bwMode="auto">
              <a:xfrm>
                <a:off x="373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6" name="Rectangle 1180"/>
              <p:cNvSpPr>
                <a:spLocks noChangeArrowheads="1"/>
              </p:cNvSpPr>
              <p:nvPr/>
            </p:nvSpPr>
            <p:spPr bwMode="auto">
              <a:xfrm>
                <a:off x="3856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1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7" name="Rectangle 1181"/>
              <p:cNvSpPr>
                <a:spLocks noChangeArrowheads="1"/>
              </p:cNvSpPr>
              <p:nvPr/>
            </p:nvSpPr>
            <p:spPr bwMode="auto">
              <a:xfrm>
                <a:off x="3978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2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8" name="Rectangle 1182"/>
              <p:cNvSpPr>
                <a:spLocks noChangeArrowheads="1"/>
              </p:cNvSpPr>
              <p:nvPr/>
            </p:nvSpPr>
            <p:spPr bwMode="auto">
              <a:xfrm>
                <a:off x="4095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3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09" name="Rectangle 1183"/>
              <p:cNvSpPr>
                <a:spLocks noChangeArrowheads="1"/>
              </p:cNvSpPr>
              <p:nvPr/>
            </p:nvSpPr>
            <p:spPr bwMode="auto">
              <a:xfrm>
                <a:off x="4214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4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0" name="Rectangle 1184"/>
              <p:cNvSpPr>
                <a:spLocks noChangeArrowheads="1"/>
              </p:cNvSpPr>
              <p:nvPr/>
            </p:nvSpPr>
            <p:spPr bwMode="auto">
              <a:xfrm>
                <a:off x="4336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5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1" name="Rectangle 1185"/>
              <p:cNvSpPr>
                <a:spLocks noChangeArrowheads="1"/>
              </p:cNvSpPr>
              <p:nvPr/>
            </p:nvSpPr>
            <p:spPr bwMode="auto">
              <a:xfrm>
                <a:off x="445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6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2" name="Rectangle 1186"/>
              <p:cNvSpPr>
                <a:spLocks noChangeArrowheads="1"/>
              </p:cNvSpPr>
              <p:nvPr/>
            </p:nvSpPr>
            <p:spPr bwMode="auto">
              <a:xfrm>
                <a:off x="457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7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3" name="Rectangle 1187"/>
              <p:cNvSpPr>
                <a:spLocks noChangeArrowheads="1"/>
              </p:cNvSpPr>
              <p:nvPr/>
            </p:nvSpPr>
            <p:spPr bwMode="auto">
              <a:xfrm>
                <a:off x="4694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8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4" name="Rectangle 1188"/>
              <p:cNvSpPr>
                <a:spLocks noChangeArrowheads="1"/>
              </p:cNvSpPr>
              <p:nvPr/>
            </p:nvSpPr>
            <p:spPr bwMode="auto">
              <a:xfrm>
                <a:off x="4815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9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5" name="Rectangle 1189"/>
              <p:cNvSpPr>
                <a:spLocks noChangeArrowheads="1"/>
              </p:cNvSpPr>
              <p:nvPr/>
            </p:nvSpPr>
            <p:spPr bwMode="auto">
              <a:xfrm>
                <a:off x="4923" y="3562"/>
                <a:ext cx="6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l" eaLnBrk="1" hangingPunct="1"/>
                <a:r>
                  <a:rPr lang="ko-KR" altLang="en-US" sz="600">
                    <a:solidFill>
                      <a:srgbClr val="000000"/>
                    </a:solidFill>
                    <a:latin typeface="Arial" panose="020B0604020202020204" pitchFamily="34" charset="0"/>
                    <a:ea typeface="Gulim" pitchFamily="34" charset="-127"/>
                  </a:rPr>
                  <a:t>10</a:t>
                </a:r>
                <a:endParaRPr lang="ko-KR" altLang="en-US">
                  <a:ea typeface="Gulim" pitchFamily="34" charset="-127"/>
                </a:endParaRPr>
              </a:p>
            </p:txBody>
          </p:sp>
          <p:sp>
            <p:nvSpPr>
              <p:cNvPr id="22616" name="Rectangle 1190"/>
              <p:cNvSpPr>
                <a:spLocks noChangeArrowheads="1"/>
              </p:cNvSpPr>
              <p:nvPr/>
            </p:nvSpPr>
            <p:spPr bwMode="auto">
              <a:xfrm>
                <a:off x="3616" y="2464"/>
                <a:ext cx="1396" cy="1208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  <p:sp>
            <p:nvSpPr>
              <p:cNvPr id="22617" name="Freeform 1191"/>
              <p:cNvSpPr>
                <a:spLocks/>
              </p:cNvSpPr>
              <p:nvPr/>
            </p:nvSpPr>
            <p:spPr bwMode="auto">
              <a:xfrm>
                <a:off x="3955" y="2658"/>
                <a:ext cx="488" cy="597"/>
              </a:xfrm>
              <a:custGeom>
                <a:avLst/>
                <a:gdLst>
                  <a:gd name="T0" fmla="*/ 2 w 728"/>
                  <a:gd name="T1" fmla="*/ 1 h 896"/>
                  <a:gd name="T2" fmla="*/ 1 w 728"/>
                  <a:gd name="T3" fmla="*/ 1 h 896"/>
                  <a:gd name="T4" fmla="*/ 1 w 728"/>
                  <a:gd name="T5" fmla="*/ 1 h 896"/>
                  <a:gd name="T6" fmla="*/ 1 w 728"/>
                  <a:gd name="T7" fmla="*/ 2 h 896"/>
                  <a:gd name="T8" fmla="*/ 1 w 728"/>
                  <a:gd name="T9" fmla="*/ 3 h 896"/>
                  <a:gd name="T10" fmla="*/ 1 w 728"/>
                  <a:gd name="T11" fmla="*/ 8 h 896"/>
                  <a:gd name="T12" fmla="*/ 1 w 728"/>
                  <a:gd name="T13" fmla="*/ 9 h 896"/>
                  <a:gd name="T14" fmla="*/ 4 w 728"/>
                  <a:gd name="T15" fmla="*/ 10 h 896"/>
                  <a:gd name="T16" fmla="*/ 6 w 728"/>
                  <a:gd name="T17" fmla="*/ 10 h 896"/>
                  <a:gd name="T18" fmla="*/ 7 w 728"/>
                  <a:gd name="T19" fmla="*/ 9 h 896"/>
                  <a:gd name="T20" fmla="*/ 9 w 728"/>
                  <a:gd name="T21" fmla="*/ 7 h 896"/>
                  <a:gd name="T22" fmla="*/ 9 w 728"/>
                  <a:gd name="T23" fmla="*/ 7 h 896"/>
                  <a:gd name="T24" fmla="*/ 9 w 728"/>
                  <a:gd name="T25" fmla="*/ 6 h 896"/>
                  <a:gd name="T26" fmla="*/ 9 w 728"/>
                  <a:gd name="T27" fmla="*/ 3 h 896"/>
                  <a:gd name="T28" fmla="*/ 7 w 728"/>
                  <a:gd name="T29" fmla="*/ 1 h 896"/>
                  <a:gd name="T30" fmla="*/ 6 w 728"/>
                  <a:gd name="T31" fmla="*/ 1 h 896"/>
                  <a:gd name="T32" fmla="*/ 6 w 728"/>
                  <a:gd name="T33" fmla="*/ 1 h 896"/>
                  <a:gd name="T34" fmla="*/ 3 w 728"/>
                  <a:gd name="T35" fmla="*/ 0 h 896"/>
                  <a:gd name="T36" fmla="*/ 3 w 728"/>
                  <a:gd name="T37" fmla="*/ 1 h 896"/>
                  <a:gd name="T38" fmla="*/ 2 w 728"/>
                  <a:gd name="T39" fmla="*/ 1 h 896"/>
                  <a:gd name="T40" fmla="*/ 2 w 728"/>
                  <a:gd name="T41" fmla="*/ 1 h 8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28"/>
                  <a:gd name="T64" fmla="*/ 0 h 896"/>
                  <a:gd name="T65" fmla="*/ 728 w 728"/>
                  <a:gd name="T66" fmla="*/ 896 h 89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28" h="896">
                    <a:moveTo>
                      <a:pt x="199" y="7"/>
                    </a:moveTo>
                    <a:cubicBezTo>
                      <a:pt x="148" y="19"/>
                      <a:pt x="135" y="54"/>
                      <a:pt x="110" y="96"/>
                    </a:cubicBezTo>
                    <a:cubicBezTo>
                      <a:pt x="101" y="111"/>
                      <a:pt x="90" y="125"/>
                      <a:pt x="80" y="140"/>
                    </a:cubicBezTo>
                    <a:cubicBezTo>
                      <a:pt x="75" y="147"/>
                      <a:pt x="65" y="162"/>
                      <a:pt x="65" y="162"/>
                    </a:cubicBezTo>
                    <a:cubicBezTo>
                      <a:pt x="50" y="210"/>
                      <a:pt x="33" y="254"/>
                      <a:pt x="21" y="303"/>
                    </a:cubicBezTo>
                    <a:cubicBezTo>
                      <a:pt x="4" y="446"/>
                      <a:pt x="0" y="574"/>
                      <a:pt x="65" y="703"/>
                    </a:cubicBezTo>
                    <a:cubicBezTo>
                      <a:pt x="79" y="731"/>
                      <a:pt x="83" y="744"/>
                      <a:pt x="110" y="763"/>
                    </a:cubicBezTo>
                    <a:cubicBezTo>
                      <a:pt x="159" y="835"/>
                      <a:pt x="250" y="874"/>
                      <a:pt x="332" y="896"/>
                    </a:cubicBezTo>
                    <a:cubicBezTo>
                      <a:pt x="394" y="889"/>
                      <a:pt x="441" y="878"/>
                      <a:pt x="495" y="851"/>
                    </a:cubicBezTo>
                    <a:cubicBezTo>
                      <a:pt x="537" y="789"/>
                      <a:pt x="571" y="751"/>
                      <a:pt x="636" y="711"/>
                    </a:cubicBezTo>
                    <a:cubicBezTo>
                      <a:pt x="660" y="674"/>
                      <a:pt x="672" y="647"/>
                      <a:pt x="688" y="607"/>
                    </a:cubicBezTo>
                    <a:cubicBezTo>
                      <a:pt x="694" y="593"/>
                      <a:pt x="697" y="578"/>
                      <a:pt x="702" y="563"/>
                    </a:cubicBezTo>
                    <a:cubicBezTo>
                      <a:pt x="705" y="555"/>
                      <a:pt x="710" y="540"/>
                      <a:pt x="710" y="540"/>
                    </a:cubicBezTo>
                    <a:cubicBezTo>
                      <a:pt x="720" y="459"/>
                      <a:pt x="728" y="366"/>
                      <a:pt x="680" y="296"/>
                    </a:cubicBezTo>
                    <a:cubicBezTo>
                      <a:pt x="659" y="231"/>
                      <a:pt x="621" y="176"/>
                      <a:pt x="569" y="133"/>
                    </a:cubicBezTo>
                    <a:cubicBezTo>
                      <a:pt x="550" y="117"/>
                      <a:pt x="530" y="103"/>
                      <a:pt x="510" y="88"/>
                    </a:cubicBezTo>
                    <a:cubicBezTo>
                      <a:pt x="496" y="77"/>
                      <a:pt x="465" y="59"/>
                      <a:pt x="465" y="59"/>
                    </a:cubicBezTo>
                    <a:cubicBezTo>
                      <a:pt x="428" y="0"/>
                      <a:pt x="358" y="5"/>
                      <a:pt x="295" y="0"/>
                    </a:cubicBezTo>
                    <a:cubicBezTo>
                      <a:pt x="265" y="2"/>
                      <a:pt x="236" y="3"/>
                      <a:pt x="206" y="7"/>
                    </a:cubicBezTo>
                    <a:cubicBezTo>
                      <a:pt x="198" y="8"/>
                      <a:pt x="192" y="14"/>
                      <a:pt x="184" y="14"/>
                    </a:cubicBezTo>
                    <a:cubicBezTo>
                      <a:pt x="178" y="14"/>
                      <a:pt x="194" y="9"/>
                      <a:pt x="199" y="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22618" name="Freeform 1192"/>
              <p:cNvSpPr>
                <a:spLocks/>
              </p:cNvSpPr>
              <p:nvPr/>
            </p:nvSpPr>
            <p:spPr bwMode="auto">
              <a:xfrm>
                <a:off x="4258" y="2900"/>
                <a:ext cx="538" cy="593"/>
              </a:xfrm>
              <a:custGeom>
                <a:avLst/>
                <a:gdLst>
                  <a:gd name="T0" fmla="*/ 6 w 802"/>
                  <a:gd name="T1" fmla="*/ 1 h 889"/>
                  <a:gd name="T2" fmla="*/ 5 w 802"/>
                  <a:gd name="T3" fmla="*/ 2 h 889"/>
                  <a:gd name="T4" fmla="*/ 3 w 802"/>
                  <a:gd name="T5" fmla="*/ 3 h 889"/>
                  <a:gd name="T6" fmla="*/ 3 w 802"/>
                  <a:gd name="T7" fmla="*/ 4 h 889"/>
                  <a:gd name="T8" fmla="*/ 2 w 802"/>
                  <a:gd name="T9" fmla="*/ 4 h 889"/>
                  <a:gd name="T10" fmla="*/ 2 w 802"/>
                  <a:gd name="T11" fmla="*/ 4 h 889"/>
                  <a:gd name="T12" fmla="*/ 2 w 802"/>
                  <a:gd name="T13" fmla="*/ 5 h 889"/>
                  <a:gd name="T14" fmla="*/ 1 w 802"/>
                  <a:gd name="T15" fmla="*/ 6 h 889"/>
                  <a:gd name="T16" fmla="*/ 1 w 802"/>
                  <a:gd name="T17" fmla="*/ 6 h 889"/>
                  <a:gd name="T18" fmla="*/ 1 w 802"/>
                  <a:gd name="T19" fmla="*/ 7 h 889"/>
                  <a:gd name="T20" fmla="*/ 1 w 802"/>
                  <a:gd name="T21" fmla="*/ 7 h 889"/>
                  <a:gd name="T22" fmla="*/ 1 w 802"/>
                  <a:gd name="T23" fmla="*/ 8 h 889"/>
                  <a:gd name="T24" fmla="*/ 1 w 802"/>
                  <a:gd name="T25" fmla="*/ 10 h 889"/>
                  <a:gd name="T26" fmla="*/ 1 w 802"/>
                  <a:gd name="T27" fmla="*/ 10 h 889"/>
                  <a:gd name="T28" fmla="*/ 1 w 802"/>
                  <a:gd name="T29" fmla="*/ 10 h 889"/>
                  <a:gd name="T30" fmla="*/ 4 w 802"/>
                  <a:gd name="T31" fmla="*/ 10 h 889"/>
                  <a:gd name="T32" fmla="*/ 6 w 802"/>
                  <a:gd name="T33" fmla="*/ 10 h 889"/>
                  <a:gd name="T34" fmla="*/ 7 w 802"/>
                  <a:gd name="T35" fmla="*/ 9 h 889"/>
                  <a:gd name="T36" fmla="*/ 9 w 802"/>
                  <a:gd name="T37" fmla="*/ 7 h 889"/>
                  <a:gd name="T38" fmla="*/ 9 w 802"/>
                  <a:gd name="T39" fmla="*/ 7 h 889"/>
                  <a:gd name="T40" fmla="*/ 9 w 802"/>
                  <a:gd name="T41" fmla="*/ 6 h 889"/>
                  <a:gd name="T42" fmla="*/ 9 w 802"/>
                  <a:gd name="T43" fmla="*/ 5 h 889"/>
                  <a:gd name="T44" fmla="*/ 10 w 802"/>
                  <a:gd name="T45" fmla="*/ 5 h 889"/>
                  <a:gd name="T46" fmla="*/ 8 w 802"/>
                  <a:gd name="T47" fmla="*/ 0 h 889"/>
                  <a:gd name="T48" fmla="*/ 6 w 802"/>
                  <a:gd name="T49" fmla="*/ 1 h 889"/>
                  <a:gd name="T50" fmla="*/ 6 w 802"/>
                  <a:gd name="T51" fmla="*/ 1 h 88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02"/>
                  <a:gd name="T79" fmla="*/ 0 h 889"/>
                  <a:gd name="T80" fmla="*/ 802 w 802"/>
                  <a:gd name="T81" fmla="*/ 889 h 88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02" h="889">
                    <a:moveTo>
                      <a:pt x="510" y="44"/>
                    </a:moveTo>
                    <a:cubicBezTo>
                      <a:pt x="455" y="80"/>
                      <a:pt x="422" y="133"/>
                      <a:pt x="376" y="177"/>
                    </a:cubicBezTo>
                    <a:cubicBezTo>
                      <a:pt x="346" y="236"/>
                      <a:pt x="298" y="273"/>
                      <a:pt x="236" y="296"/>
                    </a:cubicBezTo>
                    <a:cubicBezTo>
                      <a:pt x="231" y="303"/>
                      <a:pt x="227" y="312"/>
                      <a:pt x="221" y="318"/>
                    </a:cubicBezTo>
                    <a:cubicBezTo>
                      <a:pt x="215" y="324"/>
                      <a:pt x="205" y="326"/>
                      <a:pt x="199" y="333"/>
                    </a:cubicBezTo>
                    <a:cubicBezTo>
                      <a:pt x="194" y="339"/>
                      <a:pt x="195" y="348"/>
                      <a:pt x="191" y="355"/>
                    </a:cubicBezTo>
                    <a:cubicBezTo>
                      <a:pt x="185" y="366"/>
                      <a:pt x="176" y="375"/>
                      <a:pt x="169" y="385"/>
                    </a:cubicBezTo>
                    <a:cubicBezTo>
                      <a:pt x="156" y="422"/>
                      <a:pt x="155" y="463"/>
                      <a:pt x="132" y="496"/>
                    </a:cubicBezTo>
                    <a:cubicBezTo>
                      <a:pt x="126" y="504"/>
                      <a:pt x="116" y="510"/>
                      <a:pt x="110" y="518"/>
                    </a:cubicBezTo>
                    <a:cubicBezTo>
                      <a:pt x="99" y="532"/>
                      <a:pt x="80" y="562"/>
                      <a:pt x="80" y="562"/>
                    </a:cubicBezTo>
                    <a:cubicBezTo>
                      <a:pt x="68" y="602"/>
                      <a:pt x="78" y="578"/>
                      <a:pt x="43" y="629"/>
                    </a:cubicBezTo>
                    <a:cubicBezTo>
                      <a:pt x="28" y="651"/>
                      <a:pt x="22" y="678"/>
                      <a:pt x="13" y="703"/>
                    </a:cubicBezTo>
                    <a:cubicBezTo>
                      <a:pt x="15" y="727"/>
                      <a:pt x="0" y="812"/>
                      <a:pt x="36" y="844"/>
                    </a:cubicBezTo>
                    <a:cubicBezTo>
                      <a:pt x="49" y="856"/>
                      <a:pt x="65" y="864"/>
                      <a:pt x="80" y="874"/>
                    </a:cubicBezTo>
                    <a:cubicBezTo>
                      <a:pt x="93" y="883"/>
                      <a:pt x="124" y="888"/>
                      <a:pt x="124" y="888"/>
                    </a:cubicBezTo>
                    <a:cubicBezTo>
                      <a:pt x="167" y="886"/>
                      <a:pt x="287" y="889"/>
                      <a:pt x="354" y="874"/>
                    </a:cubicBezTo>
                    <a:cubicBezTo>
                      <a:pt x="410" y="861"/>
                      <a:pt x="461" y="835"/>
                      <a:pt x="517" y="822"/>
                    </a:cubicBezTo>
                    <a:cubicBezTo>
                      <a:pt x="534" y="811"/>
                      <a:pt x="553" y="804"/>
                      <a:pt x="569" y="792"/>
                    </a:cubicBezTo>
                    <a:cubicBezTo>
                      <a:pt x="613" y="757"/>
                      <a:pt x="651" y="702"/>
                      <a:pt x="673" y="651"/>
                    </a:cubicBezTo>
                    <a:cubicBezTo>
                      <a:pt x="680" y="634"/>
                      <a:pt x="685" y="615"/>
                      <a:pt x="695" y="600"/>
                    </a:cubicBezTo>
                    <a:cubicBezTo>
                      <a:pt x="711" y="577"/>
                      <a:pt x="747" y="533"/>
                      <a:pt x="747" y="533"/>
                    </a:cubicBezTo>
                    <a:cubicBezTo>
                      <a:pt x="756" y="504"/>
                      <a:pt x="784" y="451"/>
                      <a:pt x="784" y="451"/>
                    </a:cubicBezTo>
                    <a:cubicBezTo>
                      <a:pt x="787" y="439"/>
                      <a:pt x="798" y="395"/>
                      <a:pt x="798" y="385"/>
                    </a:cubicBezTo>
                    <a:cubicBezTo>
                      <a:pt x="798" y="264"/>
                      <a:pt x="802" y="46"/>
                      <a:pt x="650" y="0"/>
                    </a:cubicBezTo>
                    <a:cubicBezTo>
                      <a:pt x="598" y="5"/>
                      <a:pt x="575" y="6"/>
                      <a:pt x="532" y="22"/>
                    </a:cubicBezTo>
                    <a:cubicBezTo>
                      <a:pt x="516" y="46"/>
                      <a:pt x="526" y="44"/>
                      <a:pt x="510" y="4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22619" name="AutoShape 1193"/>
              <p:cNvSpPr>
                <a:spLocks noChangeArrowheads="1"/>
              </p:cNvSpPr>
              <p:nvPr/>
            </p:nvSpPr>
            <p:spPr bwMode="auto">
              <a:xfrm>
                <a:off x="4080" y="2880"/>
                <a:ext cx="48" cy="96"/>
              </a:xfrm>
              <a:prstGeom prst="plus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  <p:sp>
            <p:nvSpPr>
              <p:cNvPr id="22620" name="AutoShape 1194"/>
              <p:cNvSpPr>
                <a:spLocks noChangeArrowheads="1"/>
              </p:cNvSpPr>
              <p:nvPr/>
            </p:nvSpPr>
            <p:spPr bwMode="auto">
              <a:xfrm>
                <a:off x="4560" y="3168"/>
                <a:ext cx="48" cy="96"/>
              </a:xfrm>
              <a:prstGeom prst="plus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TW" altLang="zh-TW"/>
              </a:p>
            </p:txBody>
          </p:sp>
        </p:grpSp>
        <p:sp>
          <p:nvSpPr>
            <p:cNvPr id="22536" name="Line 1195"/>
            <p:cNvSpPr>
              <a:spLocks noChangeShapeType="1"/>
            </p:cNvSpPr>
            <p:nvPr/>
          </p:nvSpPr>
          <p:spPr bwMode="auto">
            <a:xfrm>
              <a:off x="2784" y="364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22533" name="Slide Number Placeholder 17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675CC3B-C492-4D93-85E7-93E90F894F9C}" type="slidenum">
              <a:rPr lang="en-US" altLang="zh-TW" sz="1200"/>
              <a:pPr eaLnBrk="1" hangingPunct="1"/>
              <a:t>23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98701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../_images/sphx_glr_plot_cluster_comparison_00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8" y="1385454"/>
            <a:ext cx="8425779" cy="501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2528" y="205571"/>
            <a:ext cx="538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 Clustering algorithms in </a:t>
            </a:r>
            <a:r>
              <a:rPr lang="en-US" altLang="zh-TW" sz="2800" dirty="0" err="1" smtClean="0"/>
              <a:t>scikit</a:t>
            </a:r>
            <a:r>
              <a:rPr lang="en-US" altLang="zh-TW" sz="2800" dirty="0" smtClean="0"/>
              <a:t>-learn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8968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Dimension Reduction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188936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</a:t>
            </a:r>
            <a:r>
              <a:rPr lang="en-US" altLang="zh-TW" dirty="0"/>
              <a:t> </a:t>
            </a:r>
            <a:r>
              <a:rPr lang="en-US" altLang="zh-TW" dirty="0" smtClean="0"/>
              <a:t>reduction</a:t>
            </a:r>
            <a:br>
              <a:rPr lang="en-US" altLang="zh-TW" dirty="0" smtClean="0"/>
            </a:b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維度</a:t>
            </a:r>
            <a:r>
              <a:rPr lang="zh-TW" altLang="en-US" dirty="0" smtClean="0"/>
              <a:t>縮減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855372"/>
              </p:ext>
            </p:extLst>
          </p:nvPr>
        </p:nvGraphicFramePr>
        <p:xfrm>
          <a:off x="429779" y="1690689"/>
          <a:ext cx="8390948" cy="498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931">
                  <a:extLst>
                    <a:ext uri="{9D8B030D-6E8A-4147-A177-3AD203B41FA5}">
                      <a16:colId xmlns:a16="http://schemas.microsoft.com/office/drawing/2014/main" val="171164413"/>
                    </a:ext>
                  </a:extLst>
                </a:gridCol>
                <a:gridCol w="6291017">
                  <a:extLst>
                    <a:ext uri="{9D8B030D-6E8A-4147-A177-3AD203B41FA5}">
                      <a16:colId xmlns:a16="http://schemas.microsoft.com/office/drawing/2014/main" val="215245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40701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zh-TW" dirty="0" smtClean="0"/>
                        <a:t>linear projection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Principal component analysis (PCA)</a:t>
                      </a:r>
                    </a:p>
                    <a:p>
                      <a:r>
                        <a:rPr lang="en-US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standard PCA,</a:t>
                      </a:r>
                      <a:r>
                        <a:rPr lang="zh-TW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incremental PCA, sparse PCA, and kernel PCA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055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Singular value decomposition (SVD)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484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Random </a:t>
                      </a:r>
                      <a:r>
                        <a:rPr lang="en-US" altLang="zh-TW" dirty="0" err="1" smtClean="0"/>
                        <a:t>projection:using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fr-FR" altLang="zh-TW" sz="1800" b="0" i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Gaussian matrix </a:t>
                      </a:r>
                      <a:r>
                        <a:rPr lang="fr-FR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 a </a:t>
                      </a:r>
                      <a:r>
                        <a:rPr lang="fr-FR" altLang="zh-TW" sz="1800" b="0" i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sparse matrix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36252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nonlinear </a:t>
                      </a:r>
                      <a:r>
                        <a:rPr lang="en-US" altLang="zh-TW" dirty="0" smtClean="0"/>
                        <a:t>dimensionality reduction</a:t>
                      </a:r>
                      <a:r>
                        <a:rPr lang="en-US" altLang="zh-TW" dirty="0" smtClean="0"/>
                        <a:t>.</a:t>
                      </a:r>
                    </a:p>
                    <a:p>
                      <a:endParaRPr lang="zh-TW" altLang="en-US" dirty="0"/>
                    </a:p>
                    <a:p>
                      <a:r>
                        <a:rPr lang="en-US" altLang="zh-TW" dirty="0" smtClean="0"/>
                        <a:t>manifold </a:t>
                      </a:r>
                      <a:r>
                        <a:rPr lang="en-US" altLang="zh-TW" dirty="0" smtClean="0"/>
                        <a:t>learning</a:t>
                      </a:r>
                    </a:p>
                    <a:p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流形學習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Isomap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1142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t-distributed stochastic neighbor embedding (t-SNE)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788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Dictionary learning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052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independent component analysis (ICA)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128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Latent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err="1" smtClean="0"/>
                        <a:t>Dirichlet</a:t>
                      </a:r>
                      <a:r>
                        <a:rPr lang="en-US" altLang="zh-TW" dirty="0" smtClean="0"/>
                        <a:t> allocation (LDA)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7908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multidimensional scaling (MDS)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89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locally linear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embedding (LLE)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872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random trees embedding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53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557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226276"/>
            <a:ext cx="2406073" cy="29422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8799" y="5802854"/>
            <a:ext cx="7033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github.com/rasbt/python-machine-learning-book-2nd-edition</a:t>
            </a:r>
          </a:p>
          <a:p>
            <a:r>
              <a:rPr lang="en-US" altLang="zh-TW" dirty="0"/>
              <a:t>https://</a:t>
            </a:r>
            <a:r>
              <a:rPr lang="en-US" altLang="zh-TW" dirty="0" smtClean="0"/>
              <a:t>github.com/rasbt/python-machine-learning-book[</a:t>
            </a:r>
            <a:r>
              <a:rPr lang="zh-TW" altLang="en-US" dirty="0" smtClean="0"/>
              <a:t>第一版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5726" r="14891"/>
          <a:stretch/>
        </p:blipFill>
        <p:spPr>
          <a:xfrm>
            <a:off x="3343563" y="1040030"/>
            <a:ext cx="2299856" cy="3314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8799" y="420544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Python</a:t>
            </a:r>
            <a:r>
              <a:rPr lang="zh-TW" altLang="en-US" dirty="0"/>
              <a:t>機器學習</a:t>
            </a:r>
            <a:r>
              <a:rPr lang="en-US" altLang="zh-TW" dirty="0"/>
              <a:t>(</a:t>
            </a:r>
            <a:r>
              <a:rPr lang="zh-TW" altLang="en-US" dirty="0"/>
              <a:t>第二版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Python Machine Learning – Second Edition</a:t>
            </a:r>
          </a:p>
          <a:p>
            <a:r>
              <a:rPr lang="zh-TW" altLang="en-US" dirty="0"/>
              <a:t>作者： </a:t>
            </a:r>
            <a:r>
              <a:rPr lang="en-US" altLang="zh-TW" dirty="0"/>
              <a:t>Sebastian </a:t>
            </a:r>
            <a:r>
              <a:rPr lang="en-US" altLang="zh-TW" dirty="0" err="1"/>
              <a:t>Raschka</a:t>
            </a:r>
            <a:r>
              <a:rPr lang="en-US" altLang="zh-TW" dirty="0"/>
              <a:t>, </a:t>
            </a:r>
            <a:r>
              <a:rPr lang="en-US" altLang="zh-TW" dirty="0" err="1"/>
              <a:t>Vahid</a:t>
            </a:r>
            <a:r>
              <a:rPr lang="en-US" altLang="zh-TW" dirty="0"/>
              <a:t> </a:t>
            </a:r>
            <a:r>
              <a:rPr lang="en-US" altLang="zh-TW" dirty="0" err="1"/>
              <a:t>Mirjalili</a:t>
            </a:r>
            <a:r>
              <a:rPr lang="en-US" altLang="zh-TW" dirty="0"/>
              <a:t>  </a:t>
            </a:r>
          </a:p>
          <a:p>
            <a:r>
              <a:rPr lang="zh-TW" altLang="en-US" dirty="0" smtClean="0"/>
              <a:t>譯者</a:t>
            </a:r>
            <a:r>
              <a:rPr lang="zh-TW" altLang="en-US" dirty="0"/>
              <a:t>： 劉立民</a:t>
            </a:r>
            <a:r>
              <a:rPr lang="en-US" altLang="zh-TW" dirty="0"/>
              <a:t>, </a:t>
            </a:r>
            <a:r>
              <a:rPr lang="zh-TW" altLang="en-US" dirty="0"/>
              <a:t>吳建華</a:t>
            </a:r>
          </a:p>
          <a:p>
            <a:r>
              <a:rPr lang="zh-TW" altLang="en-US" dirty="0"/>
              <a:t>博碩</a:t>
            </a:r>
            <a:r>
              <a:rPr lang="zh-TW" altLang="en-US" dirty="0" smtClean="0"/>
              <a:t>出版社    出版</a:t>
            </a:r>
            <a:r>
              <a:rPr lang="zh-TW" altLang="en-US" dirty="0"/>
              <a:t>日期：</a:t>
            </a:r>
            <a:r>
              <a:rPr lang="en-US" altLang="zh-TW" dirty="0"/>
              <a:t>2018/08/30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8930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奇異值分解</a:t>
            </a:r>
            <a:r>
              <a:rPr lang="en-US" altLang="zh-TW" sz="6600" dirty="0" smtClean="0"/>
              <a:t>SVD 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3485809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654550" cy="918729"/>
          </a:xfrm>
        </p:spPr>
        <p:txBody>
          <a:bodyPr/>
          <a:lstStyle/>
          <a:p>
            <a:r>
              <a:rPr lang="zh-TW" altLang="en-US" dirty="0"/>
              <a:t>奇異值分解</a:t>
            </a:r>
            <a:r>
              <a:rPr lang="en-US" altLang="zh-TW" dirty="0"/>
              <a:t>( SVD 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54570"/>
            <a:ext cx="7886700" cy="207212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「</a:t>
            </a:r>
            <a:r>
              <a:rPr lang="zh-TW" altLang="en-US" dirty="0"/>
              <a:t>對特定資料集合做拆解，以便找出相對數量少卻富含重要資訊的要素組成新資料集合，並以此來近似原先的資料集合」，達到以簡馭繁或是減少雜訊的目的</a:t>
            </a:r>
            <a:r>
              <a:rPr lang="en-US" altLang="zh-TW" dirty="0"/>
              <a:t>( a low-dimensional representation of a high-dimensional matrix )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15" y="4555986"/>
            <a:ext cx="6714969" cy="185049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93490"/>
            <a:ext cx="4032450" cy="533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3236689"/>
            <a:ext cx="3100883" cy="13192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9916" y="6402930"/>
            <a:ext cx="5241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方陣 </a:t>
            </a:r>
            <a:r>
              <a:rPr lang="en-US" altLang="zh-TW" dirty="0" smtClean="0"/>
              <a:t>U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V </a:t>
            </a:r>
            <a:r>
              <a:rPr lang="zh-TW" altLang="en-US" dirty="0" smtClean="0"/>
              <a:t>都是實正交矩陣 </a:t>
            </a:r>
            <a:r>
              <a:rPr lang="en-US" altLang="zh-TW" dirty="0" smtClean="0"/>
              <a:t>(orthogonal matrix)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93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5745" y="1314717"/>
            <a:ext cx="727363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Lending Club </a:t>
            </a:r>
            <a:r>
              <a:rPr lang="zh-CN" altLang="en-US" dirty="0" smtClean="0"/>
              <a:t>創立於</a:t>
            </a:r>
            <a:r>
              <a:rPr lang="en-US" altLang="zh-CN" dirty="0" smtClean="0"/>
              <a:t>2006</a:t>
            </a:r>
            <a:r>
              <a:rPr lang="zh-CN" altLang="en-US" dirty="0" smtClean="0"/>
              <a:t>年，主營業務是為市場提供</a:t>
            </a:r>
            <a:r>
              <a:rPr lang="en-US" altLang="zh-CN" dirty="0" smtClean="0"/>
              <a:t>P2P</a:t>
            </a:r>
            <a:r>
              <a:rPr lang="zh-CN" altLang="en-US" dirty="0" smtClean="0"/>
              <a:t>貸款的平臺仲介服務，公司總部位於三藩市。</a:t>
            </a:r>
            <a:endParaRPr lang="en-US" altLang="zh-CN" dirty="0" smtClean="0"/>
          </a:p>
          <a:p>
            <a:r>
              <a:rPr lang="zh-CN" altLang="en-US" dirty="0" smtClean="0"/>
              <a:t>公司在運營初期僅提供個人貸款服務，</a:t>
            </a:r>
            <a:endParaRPr lang="en-US" altLang="zh-CN" dirty="0" smtClean="0"/>
          </a:p>
          <a:p>
            <a:r>
              <a:rPr lang="zh-CN" altLang="en-US" dirty="0" smtClean="0"/>
              <a:t>至</a:t>
            </a:r>
            <a:r>
              <a:rPr lang="en-US" altLang="zh-CN" dirty="0" smtClean="0"/>
              <a:t>2012</a:t>
            </a:r>
            <a:r>
              <a:rPr lang="zh-CN" altLang="en-US" dirty="0" smtClean="0"/>
              <a:t>年平臺貸款總額達</a:t>
            </a:r>
            <a:r>
              <a:rPr lang="en-US" altLang="zh-CN" dirty="0" smtClean="0"/>
              <a:t>10</a:t>
            </a:r>
            <a:r>
              <a:rPr lang="zh-CN" altLang="en-US" dirty="0" smtClean="0"/>
              <a:t>億美元規模。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Lending Club</a:t>
            </a:r>
            <a:r>
              <a:rPr lang="zh-CN" altLang="en-US" dirty="0" smtClean="0"/>
              <a:t>在紐交所上市，成為當年最大的科技股</a:t>
            </a:r>
            <a:r>
              <a:rPr lang="en-US" altLang="zh-CN" dirty="0" smtClean="0"/>
              <a:t>IPO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2014</a:t>
            </a:r>
            <a:r>
              <a:rPr lang="zh-CN" altLang="en-US" dirty="0" smtClean="0"/>
              <a:t>年後公司開始為小企業提供商業貸款服務。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2015</a:t>
            </a:r>
            <a:r>
              <a:rPr lang="zh-CN" altLang="en-US" dirty="0" smtClean="0"/>
              <a:t>年全年</a:t>
            </a:r>
            <a:r>
              <a:rPr lang="en-US" altLang="zh-CN" dirty="0" smtClean="0"/>
              <a:t>Lending Club</a:t>
            </a:r>
            <a:r>
              <a:rPr lang="zh-CN" altLang="en-US" dirty="0" smtClean="0"/>
              <a:t>平臺新設貸款金額達到了</a:t>
            </a:r>
            <a:r>
              <a:rPr lang="en-US" altLang="zh-CN" dirty="0" smtClean="0"/>
              <a:t>83.6</a:t>
            </a:r>
            <a:r>
              <a:rPr lang="zh-CN" altLang="en-US" dirty="0" smtClean="0"/>
              <a:t>億美元。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2016</a:t>
            </a:r>
            <a:r>
              <a:rPr lang="zh-CN" altLang="en-US" dirty="0" smtClean="0"/>
              <a:t>年上半年</a:t>
            </a:r>
            <a:r>
              <a:rPr lang="en-US" altLang="zh-CN" dirty="0" smtClean="0"/>
              <a:t>Lending club</a:t>
            </a:r>
            <a:r>
              <a:rPr lang="zh-CN" altLang="en-US" dirty="0" smtClean="0"/>
              <a:t>爆出違規放貸醜聞，創始人離職，股價持續下跌，全年虧損額達</a:t>
            </a:r>
            <a:r>
              <a:rPr lang="en-US" altLang="zh-CN" dirty="0" smtClean="0"/>
              <a:t>1.46</a:t>
            </a:r>
            <a:r>
              <a:rPr lang="zh-CN" altLang="en-US" dirty="0" smtClean="0"/>
              <a:t>億美元。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57199" y="5624783"/>
            <a:ext cx="6162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https://zhuanlan.zhihu.com/p/47674468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57199" y="695920"/>
            <a:ext cx="4217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Lending Club</a:t>
            </a:r>
            <a:r>
              <a:rPr lang="zh-TW" altLang="en-US" sz="2800" dirty="0" smtClean="0"/>
              <a:t>貸款資料分析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457199" y="5280791"/>
            <a:ext cx="7693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2007</a:t>
            </a:r>
            <a:r>
              <a:rPr lang="zh-CN" altLang="en-US" dirty="0" smtClean="0"/>
              <a:t>年到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年第二季度的資料，共有</a:t>
            </a:r>
            <a:r>
              <a:rPr lang="en-US" altLang="zh-CN" dirty="0" smtClean="0"/>
              <a:t>1048575</a:t>
            </a:r>
            <a:r>
              <a:rPr lang="zh-CN" altLang="en-US" dirty="0" smtClean="0"/>
              <a:t>條，數據來源於</a:t>
            </a:r>
            <a:r>
              <a:rPr lang="en-US" altLang="zh-CN" dirty="0" err="1" smtClean="0"/>
              <a:t>kaggle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61769" y="6122663"/>
            <a:ext cx="4026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利用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分析</a:t>
            </a:r>
            <a:r>
              <a:rPr lang="en-US" altLang="zh-TW" dirty="0" smtClean="0"/>
              <a:t>Lending Club</a:t>
            </a:r>
            <a:r>
              <a:rPr lang="zh-TW" altLang="en-US" dirty="0" smtClean="0"/>
              <a:t>貸款資料</a:t>
            </a:r>
            <a:endParaRPr lang="en-US" altLang="zh-TW" dirty="0" smtClean="0"/>
          </a:p>
          <a:p>
            <a:r>
              <a:rPr lang="en-US" altLang="zh-TW" dirty="0" smtClean="0"/>
              <a:t>https://zhuanlan.zhihu.com/p/48504956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8898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15109" b="24790"/>
          <a:stretch/>
        </p:blipFill>
        <p:spPr>
          <a:xfrm>
            <a:off x="2964872" y="-231854"/>
            <a:ext cx="5514109" cy="248552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0985" t="15446" r="9217" b="23611"/>
          <a:stretch/>
        </p:blipFill>
        <p:spPr>
          <a:xfrm>
            <a:off x="3225121" y="3848346"/>
            <a:ext cx="4993609" cy="2860264"/>
          </a:xfrm>
          <a:prstGeom prst="rect">
            <a:avLst/>
          </a:prstGeom>
        </p:spPr>
      </p:pic>
      <p:sp>
        <p:nvSpPr>
          <p:cNvPr id="4" name="向下箭號 3"/>
          <p:cNvSpPr/>
          <p:nvPr/>
        </p:nvSpPr>
        <p:spPr>
          <a:xfrm>
            <a:off x="5004476" y="2253672"/>
            <a:ext cx="914400" cy="797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38" y="3051009"/>
            <a:ext cx="7161076" cy="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8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08" y="446471"/>
            <a:ext cx="7718489" cy="48736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508" y="5759271"/>
            <a:ext cx="8714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http://mirlab.org/jang/books/matlabProgramming4guru/06-3_linear_algebra.asp?title=6-3%20%A9%5F%B2%A7%AD%C8%BBP%A9%5F%B2%A7%A6V%B6q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137624" y="2369666"/>
            <a:ext cx="298479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 smtClean="0"/>
              <a:t>奇異值分解</a:t>
            </a:r>
            <a:endParaRPr lang="en-US" altLang="zh-TW" dirty="0"/>
          </a:p>
          <a:p>
            <a:r>
              <a:rPr lang="en-US" altLang="zh-TW" dirty="0" smtClean="0"/>
              <a:t>Singular Value Decomposition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74" y="3083882"/>
            <a:ext cx="2254490" cy="802841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4941455" y="2386160"/>
            <a:ext cx="1196169" cy="10991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91" y="4325848"/>
            <a:ext cx="1948873" cy="11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3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的奇異</a:t>
            </a:r>
            <a:r>
              <a:rPr lang="zh-TW" altLang="en-US" dirty="0"/>
              <a:t>值分解</a:t>
            </a:r>
            <a:r>
              <a:rPr lang="en-US" altLang="zh-TW" dirty="0"/>
              <a:t>( SVD 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060" y="1456213"/>
            <a:ext cx="3077890" cy="13054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94" y="3303572"/>
            <a:ext cx="6025501" cy="25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66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09879" y="2191573"/>
            <a:ext cx="663632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/>
              <a:t>from </a:t>
            </a:r>
            <a:r>
              <a:rPr lang="en-US" altLang="zh-TW" sz="4000" dirty="0" err="1"/>
              <a:t>numpy</a:t>
            </a:r>
            <a:r>
              <a:rPr lang="en-US" altLang="zh-TW" sz="4000" dirty="0"/>
              <a:t> import *</a:t>
            </a:r>
          </a:p>
          <a:p>
            <a:r>
              <a:rPr lang="en-US" altLang="zh-TW" sz="4000" dirty="0"/>
              <a:t>A=mat([[1,0,1],[0,1,0]])</a:t>
            </a:r>
          </a:p>
          <a:p>
            <a:endParaRPr lang="en-US" altLang="zh-TW" sz="4000" dirty="0"/>
          </a:p>
          <a:p>
            <a:r>
              <a:rPr lang="en-US" altLang="zh-TW" sz="4000" dirty="0"/>
              <a:t>from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000" dirty="0"/>
              <a:t>import </a:t>
            </a:r>
            <a:r>
              <a:rPr lang="en-US" altLang="zh-TW" sz="4000" dirty="0" err="1"/>
              <a:t>linalg</a:t>
            </a:r>
            <a:r>
              <a:rPr lang="en-US" altLang="zh-TW" sz="4000" dirty="0"/>
              <a:t> as la</a:t>
            </a:r>
          </a:p>
          <a:p>
            <a:r>
              <a:rPr lang="en-US" altLang="zh-TW" sz="4000" dirty="0" err="1"/>
              <a:t>U,sigma,VT</a:t>
            </a:r>
            <a:r>
              <a:rPr lang="en-US" altLang="zh-TW" sz="4000" dirty="0"/>
              <a:t>=</a:t>
            </a:r>
            <a:r>
              <a:rPr lang="en-US" altLang="zh-TW" sz="4000" dirty="0" err="1"/>
              <a:t>la.svd</a:t>
            </a:r>
            <a:r>
              <a:rPr lang="en-US" altLang="zh-TW" sz="4000" dirty="0"/>
              <a:t>(A)</a:t>
            </a:r>
            <a:endParaRPr lang="zh-TW" altLang="en-US" sz="4000" dirty="0"/>
          </a:p>
        </p:txBody>
      </p:sp>
      <p:pic>
        <p:nvPicPr>
          <p:cNvPr id="3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69" y="818406"/>
            <a:ext cx="3077890" cy="13054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69" y="5605923"/>
            <a:ext cx="6216336" cy="8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4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1054" y="815768"/>
            <a:ext cx="82111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將</a:t>
            </a:r>
            <a:r>
              <a:rPr lang="zh-TW" altLang="en-US" sz="2400" dirty="0" smtClean="0"/>
              <a:t>奇異值在矩陣 </a:t>
            </a:r>
            <a:r>
              <a:rPr lang="en-US" altLang="zh-TW" sz="2400" dirty="0" smtClean="0"/>
              <a:t>A</a:t>
            </a:r>
            <a:r>
              <a:rPr lang="zh-TW" altLang="en-US" sz="2400" dirty="0"/>
              <a:t>從</a:t>
            </a:r>
            <a:r>
              <a:rPr lang="zh-TW" altLang="en-US" sz="2400" dirty="0" smtClean="0"/>
              <a:t>大到小的順序排列 ，然後截取其中的前百分之 多少作方整 體的一小近似 。</a:t>
            </a:r>
            <a:endParaRPr lang="en-US" altLang="zh-TW" sz="2400" dirty="0" smtClean="0"/>
          </a:p>
          <a:p>
            <a:r>
              <a:rPr lang="zh-TW" altLang="en-US" sz="2400" dirty="0" smtClean="0"/>
              <a:t>在很多情況下，前</a:t>
            </a:r>
            <a:r>
              <a:rPr lang="en-US" altLang="zh-TW" sz="2400" dirty="0" smtClean="0"/>
              <a:t>10%</a:t>
            </a:r>
            <a:r>
              <a:rPr lang="zh-TW" altLang="en-US" sz="2400" dirty="0" smtClean="0"/>
              <a:t>的奇異值就占了所有奇異值之和的 </a:t>
            </a:r>
            <a:r>
              <a:rPr lang="en-US" altLang="zh-TW" sz="2400" dirty="0" smtClean="0"/>
              <a:t>90% </a:t>
            </a:r>
            <a:r>
              <a:rPr lang="zh-TW" altLang="en-US" sz="2400" dirty="0" smtClean="0"/>
              <a:t>以上 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所以一般可用前 </a:t>
            </a:r>
            <a:r>
              <a:rPr lang="en-US" altLang="zh-TW" sz="2400" dirty="0" smtClean="0"/>
              <a:t>K</a:t>
            </a:r>
            <a:r>
              <a:rPr lang="zh-TW" altLang="en-US" sz="2400" dirty="0" smtClean="0"/>
              <a:t>小奇異值和對應的奇異值向量未近似描迷矩陣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6" y="4351963"/>
            <a:ext cx="7161076" cy="777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53878" y="3907642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K </a:t>
            </a:r>
            <a:r>
              <a:rPr lang="zh-TW" altLang="en-US" dirty="0" smtClean="0"/>
              <a:t>要比</a:t>
            </a:r>
            <a:r>
              <a:rPr lang="en-US" altLang="zh-TW" dirty="0" smtClean="0"/>
              <a:t>M</a:t>
            </a:r>
            <a:r>
              <a:rPr lang="zh-TW" altLang="en-US" dirty="0" smtClean="0"/>
              <a:t>和</a:t>
            </a:r>
            <a:r>
              <a:rPr lang="en-US" altLang="zh-TW" dirty="0" smtClean="0"/>
              <a:t>N</a:t>
            </a:r>
            <a:r>
              <a:rPr lang="zh-TW" altLang="en-US" dirty="0" smtClean="0"/>
              <a:t>小得多 </a:t>
            </a:r>
            <a:endParaRPr lang="zh-TW" altLang="en-US" dirty="0"/>
          </a:p>
        </p:txBody>
      </p:sp>
      <p:sp>
        <p:nvSpPr>
          <p:cNvPr id="6" name="弧形箭號 (下彎) 5"/>
          <p:cNvSpPr/>
          <p:nvPr/>
        </p:nvSpPr>
        <p:spPr>
          <a:xfrm flipH="1">
            <a:off x="3482107" y="3981411"/>
            <a:ext cx="2761965" cy="59112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72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的奇異值分解</a:t>
            </a:r>
            <a:r>
              <a:rPr lang="en-US" altLang="zh-TW" dirty="0"/>
              <a:t>( SVD 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366" t="84682" r="14777" b="6424"/>
          <a:stretch/>
        </p:blipFill>
        <p:spPr>
          <a:xfrm>
            <a:off x="5080001" y="2646920"/>
            <a:ext cx="3759044" cy="6650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6932" r="33388" b="80607"/>
          <a:stretch/>
        </p:blipFill>
        <p:spPr>
          <a:xfrm>
            <a:off x="5929745" y="99473"/>
            <a:ext cx="2722606" cy="18568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9988" r="6465" b="45760"/>
          <a:stretch/>
        </p:blipFill>
        <p:spPr>
          <a:xfrm>
            <a:off x="184727" y="2497332"/>
            <a:ext cx="4553527" cy="221282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28790" y="1321357"/>
            <a:ext cx="5163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https://www.cnblogs.com/pinard/p/6251584.html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667" y="4861202"/>
            <a:ext cx="6178830" cy="17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91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859" y="2020328"/>
            <a:ext cx="7529176" cy="34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1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89" y="3456231"/>
            <a:ext cx="8433834" cy="15406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6932" r="33388" b="80607"/>
          <a:stretch/>
        </p:blipFill>
        <p:spPr>
          <a:xfrm>
            <a:off x="265589" y="1180128"/>
            <a:ext cx="2722606" cy="18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8" y="2520483"/>
            <a:ext cx="8433834" cy="15406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540" y="95237"/>
            <a:ext cx="6178830" cy="172432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ChangeAspect="1"/>
          </p:cNvPicPr>
          <p:nvPr/>
        </p:nvPicPr>
        <p:blipFill rotWithShape="1">
          <a:blip r:embed="rId4"/>
          <a:srcRect l="56366" t="84682" r="14777" b="6424"/>
          <a:stretch/>
        </p:blipFill>
        <p:spPr>
          <a:xfrm>
            <a:off x="2835563" y="4762047"/>
            <a:ext cx="5921744" cy="10476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9708" y="6301617"/>
            <a:ext cx="6580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https://www.cnblogs.com/pinard/p/6251584.html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844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011671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的奇異</a:t>
            </a:r>
            <a:r>
              <a:rPr lang="zh-TW" altLang="en-US" dirty="0"/>
              <a:t>值分解</a:t>
            </a:r>
            <a:r>
              <a:rPr lang="en-US" altLang="zh-TW" dirty="0"/>
              <a:t>( SVD 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060" y="2102758"/>
            <a:ext cx="3077890" cy="13054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66" y="3756154"/>
            <a:ext cx="6025501" cy="2523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1167" y="268339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/>
              <a:t>修正錯誤題</a:t>
            </a:r>
          </a:p>
        </p:txBody>
      </p:sp>
    </p:spTree>
    <p:extLst>
      <p:ext uri="{BB962C8B-B14F-4D97-AF65-F5344CB8AC3E}">
        <p14:creationId xmlns:p14="http://schemas.microsoft.com/office/powerpoint/2010/main" val="148502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2368" y="1745672"/>
            <a:ext cx="3245198" cy="40064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1781" y="27036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Hands-On Unsupervised Learning with Python</a:t>
            </a:r>
          </a:p>
          <a:p>
            <a:r>
              <a:rPr lang="en-US" altLang="zh-TW" dirty="0" smtClean="0"/>
              <a:t>Giuseppe Bonaccorso</a:t>
            </a:r>
          </a:p>
          <a:p>
            <a:r>
              <a:rPr lang="en-US" altLang="zh-TW" dirty="0" smtClean="0"/>
              <a:t>February 28, 2019</a:t>
            </a:r>
          </a:p>
          <a:p>
            <a:r>
              <a:rPr lang="en-US" altLang="zh-TW" dirty="0" smtClean="0"/>
              <a:t>386 pages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97927" y="1745672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1Getting Started with Unsupervised Learning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2Clustering Fundamentals</a:t>
            </a:r>
          </a:p>
          <a:p>
            <a:r>
              <a:rPr lang="en-US" altLang="zh-TW" dirty="0" smtClean="0"/>
              <a:t>3Advanced Clustering</a:t>
            </a:r>
          </a:p>
          <a:p>
            <a:r>
              <a:rPr lang="en-US" altLang="zh-TW" dirty="0" smtClean="0"/>
              <a:t>4Hierarchical Clustering in Action</a:t>
            </a:r>
          </a:p>
          <a:p>
            <a:r>
              <a:rPr lang="en-US" altLang="zh-TW" dirty="0" smtClean="0"/>
              <a:t>5Soft Clustering and Gaussian Mixture Models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6Anomaly Detection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7Dimensionality Reduction and Component Analysis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8Unsupervised Neural Network Models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9Generative Adversarial Networks and SOMs</a:t>
            </a:r>
          </a:p>
        </p:txBody>
      </p:sp>
    </p:spTree>
    <p:extLst>
      <p:ext uri="{BB962C8B-B14F-4D97-AF65-F5344CB8AC3E}">
        <p14:creationId xmlns:p14="http://schemas.microsoft.com/office/powerpoint/2010/main" val="33322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49359"/>
          <a:stretch/>
        </p:blipFill>
        <p:spPr>
          <a:xfrm>
            <a:off x="1401358" y="1831511"/>
            <a:ext cx="6025501" cy="12776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19056" y="1046079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求特徵值和特徵向量</a:t>
            </a:r>
            <a:endParaRPr lang="zh-TW" altLang="en-US" sz="3600" dirty="0"/>
          </a:p>
        </p:txBody>
      </p:sp>
      <p:sp>
        <p:nvSpPr>
          <p:cNvPr id="4" name="向右箭號 3"/>
          <p:cNvSpPr/>
          <p:nvPr/>
        </p:nvSpPr>
        <p:spPr>
          <a:xfrm>
            <a:off x="1031904" y="3454401"/>
            <a:ext cx="738909" cy="563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37" y="3505277"/>
            <a:ext cx="2294325" cy="620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70426" y="350527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特徵值</a:t>
            </a:r>
          </a:p>
        </p:txBody>
      </p:sp>
      <p:sp>
        <p:nvSpPr>
          <p:cNvPr id="7" name="矩形 6"/>
          <p:cNvSpPr/>
          <p:nvPr/>
        </p:nvSpPr>
        <p:spPr>
          <a:xfrm>
            <a:off x="2070426" y="45259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特徵向量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43" y="4290106"/>
            <a:ext cx="2827350" cy="841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543" y="5582009"/>
            <a:ext cx="1761300" cy="82940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3178422" y="5715000"/>
            <a:ext cx="738909" cy="563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95515" y="325875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將特徵值大至小排序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1644073" y="3777673"/>
            <a:ext cx="6216072" cy="19950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87914" y="32510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/>
              <a:t>修正錯誤</a:t>
            </a:r>
            <a:r>
              <a:rPr lang="zh-TW" altLang="en-US" sz="3200" dirty="0"/>
              <a:t>題</a:t>
            </a:r>
          </a:p>
        </p:txBody>
      </p:sp>
    </p:spTree>
    <p:extLst>
      <p:ext uri="{BB962C8B-B14F-4D97-AF65-F5344CB8AC3E}">
        <p14:creationId xmlns:p14="http://schemas.microsoft.com/office/powerpoint/2010/main" val="1856552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49908"/>
          <a:stretch/>
        </p:blipFill>
        <p:spPr>
          <a:xfrm>
            <a:off x="911420" y="1231594"/>
            <a:ext cx="6025501" cy="12638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4868" y="327652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求特徵值和特徵向量</a:t>
            </a:r>
            <a:endParaRPr lang="zh-TW" altLang="en-US" sz="3600" dirty="0"/>
          </a:p>
        </p:txBody>
      </p:sp>
      <p:sp>
        <p:nvSpPr>
          <p:cNvPr id="4" name="向右箭號 3"/>
          <p:cNvSpPr/>
          <p:nvPr/>
        </p:nvSpPr>
        <p:spPr>
          <a:xfrm>
            <a:off x="911420" y="3242850"/>
            <a:ext cx="738909" cy="563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51321" y="328874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特徵值</a:t>
            </a:r>
          </a:p>
        </p:txBody>
      </p:sp>
      <p:sp>
        <p:nvSpPr>
          <p:cNvPr id="6" name="矩形 5"/>
          <p:cNvSpPr/>
          <p:nvPr/>
        </p:nvSpPr>
        <p:spPr>
          <a:xfrm>
            <a:off x="1851321" y="43094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特徵向量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10" y="3237868"/>
            <a:ext cx="3476250" cy="5684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110" y="4144514"/>
            <a:ext cx="4681351" cy="1247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150" y="5622600"/>
            <a:ext cx="2502900" cy="123540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2504693" y="5958591"/>
            <a:ext cx="738909" cy="563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724824" y="295062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將特徵值大至小排序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1644073" y="3777673"/>
            <a:ext cx="6216072" cy="19950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861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3" y="4096550"/>
            <a:ext cx="7215043" cy="1421897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A</a:t>
            </a:r>
            <a:r>
              <a:rPr lang="zh-TW" altLang="en-US" dirty="0" smtClean="0"/>
              <a:t>的奇異值分解</a:t>
            </a:r>
            <a:r>
              <a:rPr lang="en-US" altLang="zh-TW" dirty="0" smtClean="0"/>
              <a:t>( SVD 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461854"/>
            <a:ext cx="76523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from </a:t>
            </a:r>
            <a:r>
              <a:rPr lang="en-US" altLang="zh-TW" sz="2800" dirty="0" err="1" smtClean="0"/>
              <a:t>numpy</a:t>
            </a:r>
            <a:r>
              <a:rPr lang="en-US" altLang="zh-TW" sz="2800" dirty="0" smtClean="0"/>
              <a:t> import *</a:t>
            </a:r>
          </a:p>
          <a:p>
            <a:r>
              <a:rPr lang="en-US" altLang="zh-TW" sz="2800" dirty="0" smtClean="0"/>
              <a:t>A=mat([[1,0,1],[0,1,0]])</a:t>
            </a:r>
          </a:p>
          <a:p>
            <a:endParaRPr lang="en-US" altLang="zh-TW" sz="2800" dirty="0" smtClean="0"/>
          </a:p>
          <a:p>
            <a:r>
              <a:rPr lang="en-US" altLang="zh-TW" sz="2800" dirty="0" smtClean="0"/>
              <a:t>from </a:t>
            </a:r>
            <a:r>
              <a:rPr lang="en-US" altLang="zh-TW" sz="2800" dirty="0" err="1" smtClean="0"/>
              <a:t>numpy</a:t>
            </a:r>
            <a:r>
              <a:rPr lang="en-US" altLang="zh-TW" sz="2800" dirty="0" smtClean="0"/>
              <a:t> import </a:t>
            </a:r>
            <a:r>
              <a:rPr lang="en-US" altLang="zh-TW" sz="2800" dirty="0" err="1" smtClean="0"/>
              <a:t>linalg</a:t>
            </a:r>
            <a:r>
              <a:rPr lang="en-US" altLang="zh-TW" sz="2800" dirty="0" smtClean="0"/>
              <a:t> as la</a:t>
            </a:r>
          </a:p>
          <a:p>
            <a:r>
              <a:rPr lang="en-US" altLang="zh-TW" sz="2800" dirty="0" err="1" smtClean="0"/>
              <a:t>U,sigma,VT</a:t>
            </a:r>
            <a:r>
              <a:rPr lang="en-US" altLang="zh-TW" sz="2800" dirty="0" smtClean="0"/>
              <a:t>=</a:t>
            </a:r>
            <a:r>
              <a:rPr lang="en-US" altLang="zh-TW" sz="2800" dirty="0" err="1" smtClean="0"/>
              <a:t>la.svd</a:t>
            </a:r>
            <a:r>
              <a:rPr lang="en-US" altLang="zh-TW" sz="2800" dirty="0" smtClean="0"/>
              <a:t>(A)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35" y="5415791"/>
            <a:ext cx="3078747" cy="1304657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H="1">
            <a:off x="1644073" y="3777673"/>
            <a:ext cx="6216072" cy="19950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433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PCA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34432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6436" y="528934"/>
            <a:ext cx="83081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 smtClean="0"/>
              <a:t>找出原始資料裡最主要的方面來代替原始</a:t>
            </a:r>
            <a:r>
              <a:rPr lang="zh-TW" altLang="en-US" sz="3200" dirty="0"/>
              <a:t>資料</a:t>
            </a:r>
            <a:r>
              <a:rPr lang="zh-TW" altLang="en-US" sz="3200" dirty="0" smtClean="0"/>
              <a:t>，使得在</a:t>
            </a:r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損失少部分原始資訊</a:t>
            </a:r>
            <a:r>
              <a:rPr lang="zh-TW" altLang="en-US" sz="3200" dirty="0" smtClean="0"/>
              <a:t>的基礎上</a:t>
            </a:r>
            <a:endParaRPr lang="en-US" altLang="zh-TW" sz="3200" dirty="0" smtClean="0"/>
          </a:p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極大地降低原始</a:t>
            </a:r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</a:t>
            </a:r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的維度 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50" y="2706253"/>
            <a:ext cx="4015599" cy="33229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51607" y="2207408"/>
            <a:ext cx="272702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3 </a:t>
            </a:r>
            <a:r>
              <a:rPr lang="zh-TW" altLang="en-US" sz="4000" dirty="0" smtClean="0"/>
              <a:t>樣本類別</a:t>
            </a:r>
            <a:endParaRPr lang="en-US" altLang="zh-TW" sz="4000" dirty="0" smtClean="0"/>
          </a:p>
          <a:p>
            <a:r>
              <a:rPr lang="zh-TW" altLang="en-US" sz="4000" dirty="0" smtClean="0"/>
              <a:t>特徵</a:t>
            </a:r>
            <a:r>
              <a:rPr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維度 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2</a:t>
            </a:r>
            <a:endParaRPr lang="zh-TW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2641600" y="2992582"/>
            <a:ext cx="1394691" cy="11360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112839" y="23369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/>
              <a:t>投影方向</a:t>
            </a:r>
          </a:p>
        </p:txBody>
      </p:sp>
      <p:sp>
        <p:nvSpPr>
          <p:cNvPr id="9" name="向下箭號 8"/>
          <p:cNvSpPr/>
          <p:nvPr/>
        </p:nvSpPr>
        <p:spPr>
          <a:xfrm>
            <a:off x="6502400" y="3722255"/>
            <a:ext cx="822036" cy="8866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651607" y="4800353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 smtClean="0"/>
              <a:t>投影至一維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879652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798041" cy="872547"/>
          </a:xfrm>
        </p:spPr>
        <p:txBody>
          <a:bodyPr/>
          <a:lstStyle/>
          <a:p>
            <a:r>
              <a:rPr lang="zh-TW" altLang="en-US" dirty="0"/>
              <a:t>投影</a:t>
            </a:r>
            <a:r>
              <a:rPr lang="zh-TW" altLang="en-US" dirty="0" smtClean="0"/>
              <a:t>方向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48571"/>
            <a:ext cx="3453266" cy="2857594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1982704" y="2348936"/>
            <a:ext cx="610120" cy="489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07" y="1487053"/>
            <a:ext cx="4015599" cy="332292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7601528" y="1533295"/>
            <a:ext cx="508002" cy="6742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51313" y="4809980"/>
            <a:ext cx="28729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 smtClean="0"/>
              <a:t>投影</a:t>
            </a:r>
            <a:r>
              <a:rPr lang="en-US" altLang="zh-TW" sz="6000" dirty="0" smtClean="0"/>
              <a:t>===</a:t>
            </a:r>
            <a:endParaRPr lang="zh-TW" altLang="en-US" sz="6000" dirty="0"/>
          </a:p>
        </p:txBody>
      </p:sp>
      <p:sp>
        <p:nvSpPr>
          <p:cNvPr id="13" name="矩形 12"/>
          <p:cNvSpPr/>
          <p:nvPr/>
        </p:nvSpPr>
        <p:spPr>
          <a:xfrm>
            <a:off x="5847372" y="314343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 smtClean="0"/>
              <a:t>比較好</a:t>
            </a:r>
            <a:endParaRPr lang="zh-TW" altLang="en-US" sz="5400" dirty="0"/>
          </a:p>
        </p:txBody>
      </p:sp>
      <p:sp>
        <p:nvSpPr>
          <p:cNvPr id="14" name="矩形 13"/>
          <p:cNvSpPr/>
          <p:nvPr/>
        </p:nvSpPr>
        <p:spPr>
          <a:xfrm>
            <a:off x="3724215" y="4996239"/>
            <a:ext cx="463460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[1]</a:t>
            </a:r>
            <a:r>
              <a:rPr lang="zh-TW" altLang="en-US" sz="2800" dirty="0" smtClean="0"/>
              <a:t>緊湊性</a:t>
            </a:r>
            <a:r>
              <a:rPr lang="en-US" altLang="zh-TW" sz="2800" dirty="0" smtClean="0"/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樣本與投影距離近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dirty="0" smtClean="0"/>
              <a:t>[2]</a:t>
            </a:r>
            <a:r>
              <a:rPr lang="zh-TW" altLang="en-US" sz="2800" dirty="0"/>
              <a:t>可分</a:t>
            </a:r>
            <a:r>
              <a:rPr lang="zh-TW" altLang="en-US" sz="2800" dirty="0" smtClean="0"/>
              <a:t>性</a:t>
            </a:r>
            <a:r>
              <a:rPr lang="en-US" altLang="zh-TW" sz="2800" dirty="0"/>
              <a:t>:</a:t>
            </a:r>
            <a:r>
              <a:rPr lang="zh-TW" altLang="en-US" sz="2800" dirty="0" smtClean="0"/>
              <a:t>樣本投影後</a:t>
            </a:r>
            <a:endParaRPr lang="en-US" altLang="zh-TW" sz="2800" dirty="0" smtClean="0"/>
          </a:p>
          <a:p>
            <a:r>
              <a:rPr lang="zh-TW" altLang="en-US" sz="2800" dirty="0"/>
              <a:t> </a:t>
            </a:r>
            <a:r>
              <a:rPr lang="zh-TW" altLang="en-US" sz="2800" dirty="0" smtClean="0"/>
              <a:t>        仍保持分離度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9302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835" y="556643"/>
            <a:ext cx="87791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/>
              <a:t>主成份分析的基本假設是希望資料可以在特徵空間找到一個投影軸</a:t>
            </a:r>
            <a:r>
              <a:rPr lang="en-US" altLang="zh-TW" sz="3600" dirty="0"/>
              <a:t>(</a:t>
            </a:r>
            <a:r>
              <a:rPr lang="zh-TW" altLang="en-US" sz="3600" dirty="0"/>
              <a:t>向量</a:t>
            </a:r>
            <a:r>
              <a:rPr lang="en-US" altLang="zh-TW" sz="3600" dirty="0"/>
              <a:t>)</a:t>
            </a:r>
            <a:r>
              <a:rPr lang="zh-TW" altLang="en-US" sz="3600" dirty="0"/>
              <a:t>投影後可以得到這組資料的</a:t>
            </a:r>
            <a:r>
              <a:rPr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最大變異量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0" y="2750417"/>
            <a:ext cx="7949190" cy="30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6528" y="166363"/>
            <a:ext cx="4469823" cy="900256"/>
          </a:xfrm>
        </p:spPr>
        <p:txBody>
          <a:bodyPr/>
          <a:lstStyle/>
          <a:p>
            <a:r>
              <a:rPr lang="zh-TW" altLang="en-US" dirty="0"/>
              <a:t>投影</a:t>
            </a:r>
            <a:r>
              <a:rPr lang="en-US" altLang="zh-TW" dirty="0"/>
              <a:t>(projection)</a:t>
            </a:r>
            <a:endParaRPr lang="zh-TW" altLang="en-US" dirty="0"/>
          </a:p>
        </p:txBody>
      </p:sp>
      <p:pic>
        <p:nvPicPr>
          <p:cNvPr id="26626" name="Picture 2" descr="https://miro.medium.com/max/659/1*bbKrW1BzLNWkEJRXmv3r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04" y="655421"/>
            <a:ext cx="2774650" cy="21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miro.medium.com/max/659/1*qiYhsrOB_69u8tjZ0lDw6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570" y="914039"/>
            <a:ext cx="2917227" cy="298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s://miro.medium.com/max/1750/1*Q5-CaMi15DFYb4xg0WNBl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403" y="3028050"/>
            <a:ext cx="3603689" cy="214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22777" y="5383952"/>
            <a:ext cx="241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如果</a:t>
            </a:r>
            <a:r>
              <a:rPr lang="en-US" altLang="zh-TW" dirty="0"/>
              <a:t>v</a:t>
            </a:r>
            <a:r>
              <a:rPr lang="zh-TW" altLang="en-US" dirty="0"/>
              <a:t>為單位向量</a:t>
            </a:r>
            <a:r>
              <a:rPr lang="en-US" altLang="zh-TW" dirty="0"/>
              <a:t>(unit)</a:t>
            </a:r>
            <a:endParaRPr lang="zh-TW" altLang="en-US" dirty="0"/>
          </a:p>
        </p:txBody>
      </p:sp>
      <p:pic>
        <p:nvPicPr>
          <p:cNvPr id="26632" name="Picture 8" descr="https://miro.medium.com/max/556/1*ArtgUPpnerTD7np7zCqdX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403" y="5753284"/>
            <a:ext cx="392430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701964" y="5975927"/>
            <a:ext cx="730439" cy="46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r="61451" b="1217"/>
          <a:stretch/>
        </p:blipFill>
        <p:spPr>
          <a:xfrm>
            <a:off x="5569751" y="4099979"/>
            <a:ext cx="1877658" cy="841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l="45217"/>
          <a:stretch/>
        </p:blipFill>
        <p:spPr>
          <a:xfrm>
            <a:off x="6260183" y="5753284"/>
            <a:ext cx="2442939" cy="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07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miro.medium.com/max/1562/1*xp6X8QOkhCPlkgxI3IIG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" y="1932327"/>
            <a:ext cx="8425006" cy="297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25238" y="227299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變異</a:t>
            </a:r>
            <a:r>
              <a:rPr lang="zh-TW" altLang="en-US" sz="3200" dirty="0" smtClean="0"/>
              <a:t>量大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7109556" y="407560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變異量小</a:t>
            </a:r>
          </a:p>
        </p:txBody>
      </p:sp>
      <p:sp>
        <p:nvSpPr>
          <p:cNvPr id="3" name="矩形 2"/>
          <p:cNvSpPr/>
          <p:nvPr/>
        </p:nvSpPr>
        <p:spPr>
          <a:xfrm>
            <a:off x="769359" y="667388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一組資料六個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點的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投影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2" name="Picture 4" descr="https://miro.medium.com/max/1467/1*0mYW_cUofStRVzudns555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23" y="4075605"/>
            <a:ext cx="3757057" cy="276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56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1542" y="73204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單變量的投影後的變異數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712912"/>
            <a:ext cx="7414436" cy="10395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07653" y="408877"/>
            <a:ext cx="3348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先將資料</a:t>
            </a:r>
            <a:r>
              <a:rPr lang="en-US" altLang="zh-TW" dirty="0"/>
              <a:t>shift</a:t>
            </a:r>
            <a:r>
              <a:rPr lang="zh-TW" altLang="en-US" dirty="0"/>
              <a:t>到</a:t>
            </a:r>
            <a:r>
              <a:rPr lang="en-US" altLang="zh-TW" dirty="0" smtClean="0"/>
              <a:t>0</a:t>
            </a:r>
          </a:p>
          <a:p>
            <a:r>
              <a:rPr lang="en-US" altLang="zh-TW" dirty="0" smtClean="0"/>
              <a:t>(</a:t>
            </a:r>
            <a:r>
              <a:rPr lang="zh-TW" altLang="en-US" dirty="0"/>
              <a:t>也就是每個變數的平均數是</a:t>
            </a:r>
            <a:r>
              <a:rPr lang="en-US" altLang="zh-TW" dirty="0"/>
              <a:t>0)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64550" y="299045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投影後的點</a:t>
            </a:r>
          </a:p>
        </p:txBody>
      </p:sp>
      <p:cxnSp>
        <p:nvCxnSpPr>
          <p:cNvPr id="7" name="直線單箭頭接點 6"/>
          <p:cNvCxnSpPr>
            <a:stCxn id="5" idx="0"/>
          </p:cNvCxnSpPr>
          <p:nvPr/>
        </p:nvCxnSpPr>
        <p:spPr>
          <a:xfrm flipV="1">
            <a:off x="2733964" y="2318327"/>
            <a:ext cx="46181" cy="6721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64139" y="3484479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多變</a:t>
            </a:r>
            <a:r>
              <a:rPr lang="zh-TW" altLang="en-US" sz="3200" dirty="0" smtClean="0"/>
              <a:t>量使用矩陣表達</a:t>
            </a:r>
            <a:endParaRPr lang="zh-TW" altLang="en-US" sz="3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5" y="4152965"/>
            <a:ext cx="8149763" cy="901818"/>
          </a:xfrm>
          <a:prstGeom prst="rect">
            <a:avLst/>
          </a:prstGeom>
        </p:spPr>
      </p:pic>
      <p:pic>
        <p:nvPicPr>
          <p:cNvPr id="28674" name="Picture 2" descr="https://miro.medium.com/max/383/1*OsUc2WsJeIlBWPUG6G4bo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08" y="5231762"/>
            <a:ext cx="3923710" cy="14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68937" y="5589005"/>
            <a:ext cx="29847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</a:t>
            </a:r>
            <a:r>
              <a:rPr lang="zh-TW" altLang="en-US" sz="2800" dirty="0"/>
              <a:t>為共變異數</a:t>
            </a:r>
            <a:r>
              <a:rPr lang="zh-TW" altLang="en-US" sz="2800" dirty="0" smtClean="0"/>
              <a:t>矩陣</a:t>
            </a:r>
            <a:endParaRPr lang="en-US" altLang="zh-TW" sz="2800" dirty="0" smtClean="0"/>
          </a:p>
          <a:p>
            <a:r>
              <a:rPr lang="en-US" altLang="zh-TW" sz="2800" dirty="0" smtClean="0"/>
              <a:t>(</a:t>
            </a:r>
            <a:r>
              <a:rPr lang="en-US" altLang="zh-TW" sz="2800" dirty="0"/>
              <a:t>covariance matrix)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0004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745" y="134217"/>
            <a:ext cx="8173605" cy="937201"/>
          </a:xfrm>
        </p:spPr>
        <p:txBody>
          <a:bodyPr>
            <a:normAutofit/>
          </a:bodyPr>
          <a:lstStyle/>
          <a:p>
            <a:r>
              <a:rPr lang="en-US" altLang="zh-TW" dirty="0"/>
              <a:t>Unsupervised </a:t>
            </a:r>
            <a:r>
              <a:rPr lang="en-US" altLang="zh-TW" dirty="0" smtClean="0"/>
              <a:t>Learning</a:t>
            </a:r>
            <a:r>
              <a:rPr lang="zh-TW" altLang="en-US" dirty="0" smtClean="0"/>
              <a:t>著名演算法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195079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Autoencoder</a:t>
            </a:r>
            <a:r>
              <a:rPr lang="en-US" altLang="zh-TW" dirty="0"/>
              <a:t>: The Encoder and the </a:t>
            </a:r>
            <a:r>
              <a:rPr lang="en-US" altLang="zh-TW" dirty="0" smtClean="0"/>
              <a:t>Decoder</a:t>
            </a:r>
          </a:p>
          <a:p>
            <a:r>
              <a:rPr lang="en-US" altLang="zh-TW" b="1" dirty="0" err="1"/>
              <a:t>Variational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Autoencoder</a:t>
            </a:r>
            <a:endParaRPr lang="en-US" altLang="zh-TW" b="1" dirty="0" smtClean="0"/>
          </a:p>
          <a:p>
            <a:endParaRPr lang="en-US" altLang="zh-TW" b="1" dirty="0"/>
          </a:p>
          <a:p>
            <a:r>
              <a:rPr lang="en-US" altLang="zh-TW" b="1" dirty="0" smtClean="0"/>
              <a:t>Unsupervised </a:t>
            </a:r>
            <a:r>
              <a:rPr lang="en-US" altLang="zh-TW" b="1" dirty="0"/>
              <a:t>Deep </a:t>
            </a:r>
            <a:r>
              <a:rPr lang="en-US" altLang="zh-TW" b="1" dirty="0" smtClean="0"/>
              <a:t>Learning</a:t>
            </a:r>
          </a:p>
          <a:p>
            <a:r>
              <a:rPr lang="en-US" altLang="zh-TW" b="1" dirty="0"/>
              <a:t>Unsupervised </a:t>
            </a:r>
            <a:r>
              <a:rPr lang="en-US" altLang="zh-TW" b="1" dirty="0" err="1"/>
              <a:t>pretraining:greedy</a:t>
            </a:r>
            <a:r>
              <a:rPr lang="en-US" altLang="zh-TW" b="1" dirty="0"/>
              <a:t> layer-wise </a:t>
            </a:r>
            <a:r>
              <a:rPr lang="en-US" altLang="zh-TW" b="1" dirty="0" smtClean="0"/>
              <a:t>unsupervised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pretraining</a:t>
            </a:r>
            <a:r>
              <a:rPr lang="en-US" altLang="zh-TW" b="1" dirty="0" smtClean="0"/>
              <a:t>(2006</a:t>
            </a:r>
            <a:r>
              <a:rPr lang="en-US" altLang="zh-TW" b="1" dirty="0"/>
              <a:t>, Geoffrey </a:t>
            </a:r>
            <a:r>
              <a:rPr lang="en-US" altLang="zh-TW" b="1" dirty="0" smtClean="0"/>
              <a:t>Hinton)</a:t>
            </a:r>
          </a:p>
          <a:p>
            <a:r>
              <a:rPr lang="en-US" altLang="zh-TW" i="1" dirty="0" smtClean="0"/>
              <a:t>Restricted</a:t>
            </a:r>
            <a:r>
              <a:rPr lang="zh-TW" altLang="en-US" i="1" dirty="0" smtClean="0"/>
              <a:t> </a:t>
            </a:r>
            <a:r>
              <a:rPr lang="en-US" altLang="zh-TW" i="1" dirty="0" smtClean="0"/>
              <a:t>Boltzmann </a:t>
            </a:r>
            <a:r>
              <a:rPr lang="en-US" altLang="zh-TW" i="1" dirty="0"/>
              <a:t>machine (RBM</a:t>
            </a:r>
            <a:r>
              <a:rPr lang="en-US" altLang="zh-TW" i="1" dirty="0" smtClean="0"/>
              <a:t>)</a:t>
            </a:r>
            <a:endParaRPr lang="en-US" altLang="zh-TW" dirty="0"/>
          </a:p>
          <a:p>
            <a:r>
              <a:rPr lang="en-US" altLang="zh-TW" i="1" dirty="0"/>
              <a:t>deep belief network (DBN</a:t>
            </a:r>
            <a:r>
              <a:rPr lang="en-US" altLang="zh-TW" i="1" dirty="0" smtClean="0"/>
              <a:t>)</a:t>
            </a:r>
            <a:endParaRPr lang="en-US" altLang="zh-TW" dirty="0"/>
          </a:p>
          <a:p>
            <a:r>
              <a:rPr lang="en-US" altLang="zh-TW" i="1" dirty="0"/>
              <a:t>generative adversarial networks (GANs</a:t>
            </a:r>
            <a:r>
              <a:rPr lang="en-US" altLang="zh-TW" i="1" dirty="0" smtClean="0"/>
              <a:t>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0028" y="1071418"/>
            <a:ext cx="679233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smtClean="0"/>
              <a:t>Dimension reduction: linear vs nonlinear</a:t>
            </a:r>
          </a:p>
          <a:p>
            <a:r>
              <a:rPr lang="en-US" altLang="zh-TW" sz="2400" b="1" dirty="0" smtClean="0"/>
              <a:t>Cluster analysis</a:t>
            </a:r>
            <a:r>
              <a:rPr lang="zh-TW" altLang="en-US" sz="2400" b="1" dirty="0" smtClean="0"/>
              <a:t> 各種叢集分析</a:t>
            </a:r>
            <a:endParaRPr lang="en-US" altLang="zh-TW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531495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4217" y="602781"/>
            <a:ext cx="76061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/>
              <a:t>主成份</a:t>
            </a:r>
            <a:r>
              <a:rPr lang="zh-TW" altLang="en-US" sz="4000" dirty="0" smtClean="0"/>
              <a:t>分析</a:t>
            </a:r>
            <a:endParaRPr lang="en-US" altLang="zh-TW" sz="4000" dirty="0" smtClean="0"/>
          </a:p>
          <a:p>
            <a:r>
              <a:rPr lang="zh-TW" altLang="en-US" sz="3200" dirty="0" smtClean="0"/>
              <a:t>找</a:t>
            </a:r>
            <a:r>
              <a:rPr lang="zh-TW" altLang="en-US" sz="3200" dirty="0"/>
              <a:t>投影向量讓投影後的資料變異量</a:t>
            </a:r>
            <a:r>
              <a:rPr lang="zh-TW" altLang="en-US" sz="3200" dirty="0" smtClean="0"/>
              <a:t>最大</a:t>
            </a:r>
            <a:endParaRPr lang="en-US" altLang="zh-TW" sz="3200" dirty="0" smtClean="0"/>
          </a:p>
          <a:p>
            <a:r>
              <a:rPr lang="en-US" altLang="zh-TW" sz="3200" dirty="0" smtClean="0"/>
              <a:t>(</a:t>
            </a:r>
            <a:r>
              <a:rPr lang="zh-TW" altLang="en-US" sz="3200" dirty="0"/>
              <a:t>最佳化問題</a:t>
            </a:r>
            <a:r>
              <a:rPr lang="en-US" altLang="zh-TW" sz="3200" dirty="0"/>
              <a:t>):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67" y="3015529"/>
            <a:ext cx="6972300" cy="7715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11067" y="261418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投影後的變異數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48" y="4154506"/>
            <a:ext cx="4568538" cy="1061703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1136072" y="4122021"/>
            <a:ext cx="932873" cy="1025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56817" y="5451168"/>
            <a:ext cx="103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Lagrange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334145" y="48468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限制式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1003433" y="5478993"/>
            <a:ext cx="932873" cy="1025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720" y="5792674"/>
            <a:ext cx="6800850" cy="4286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58274" y="612961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限制式</a:t>
            </a:r>
          </a:p>
        </p:txBody>
      </p:sp>
    </p:spTree>
    <p:extLst>
      <p:ext uri="{BB962C8B-B14F-4D97-AF65-F5344CB8AC3E}">
        <p14:creationId xmlns:p14="http://schemas.microsoft.com/office/powerpoint/2010/main" val="1656267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miro.medium.com/max/813/1*RT5LCw6PNc1vs2_YFdCoU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02" y="2302019"/>
            <a:ext cx="57340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65" y="1257620"/>
            <a:ext cx="6800850" cy="428625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905164" y="2807855"/>
            <a:ext cx="831272" cy="591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302" y="4280447"/>
            <a:ext cx="1952483" cy="125213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1033030" y="4487167"/>
            <a:ext cx="831272" cy="591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https://miro.medium.com/max/383/1*OsUc2WsJeIlBWPUG6G4bo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62" y="3926059"/>
            <a:ext cx="3094263" cy="11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765534" y="5106356"/>
            <a:ext cx="29847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</a:t>
            </a:r>
            <a:r>
              <a:rPr lang="zh-TW" altLang="en-US" sz="2800" dirty="0"/>
              <a:t>為共變異數</a:t>
            </a:r>
            <a:r>
              <a:rPr lang="zh-TW" altLang="en-US" sz="2800" dirty="0" smtClean="0"/>
              <a:t>矩陣</a:t>
            </a:r>
            <a:endParaRPr lang="en-US" altLang="zh-TW" sz="2800" dirty="0" smtClean="0"/>
          </a:p>
          <a:p>
            <a:r>
              <a:rPr lang="en-US" altLang="zh-TW" sz="2800" dirty="0" smtClean="0"/>
              <a:t>(</a:t>
            </a:r>
            <a:r>
              <a:rPr lang="en-US" altLang="zh-TW" sz="2800" dirty="0"/>
              <a:t>covariance matrix)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103439" y="5598798"/>
            <a:ext cx="3426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解</a:t>
            </a:r>
            <a:r>
              <a:rPr lang="en-US" altLang="zh-TW" dirty="0"/>
              <a:t>C (</a:t>
            </a:r>
            <a:r>
              <a:rPr lang="zh-TW" altLang="en-US" dirty="0"/>
              <a:t>共變異數矩陣</a:t>
            </a:r>
            <a:r>
              <a:rPr lang="en-US" altLang="zh-TW" dirty="0"/>
              <a:t>)</a:t>
            </a:r>
            <a:r>
              <a:rPr lang="zh-TW" altLang="en-US" dirty="0"/>
              <a:t>的特徵值</a:t>
            </a:r>
            <a:r>
              <a:rPr lang="en-US" altLang="zh-TW" dirty="0"/>
              <a:t>(eigenvalue, </a:t>
            </a:r>
            <a:r>
              <a:rPr lang="el-GR" altLang="zh-TW" dirty="0"/>
              <a:t>λ )</a:t>
            </a:r>
            <a:r>
              <a:rPr lang="zh-TW" altLang="en-US" dirty="0"/>
              <a:t>和特徵向量</a:t>
            </a:r>
            <a:r>
              <a:rPr lang="en-US" altLang="zh-TW" dirty="0"/>
              <a:t>(eigenvector, v)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182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8084" y="2145585"/>
            <a:ext cx="78462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/>
              <a:t>解出來的</a:t>
            </a:r>
            <a:r>
              <a:rPr lang="en-US" altLang="zh-TW" sz="3600" dirty="0"/>
              <a:t>eigenvalue</a:t>
            </a:r>
            <a:r>
              <a:rPr lang="zh-TW" altLang="en-US" sz="3600" dirty="0"/>
              <a:t>就是變異量</a:t>
            </a:r>
            <a:r>
              <a:rPr lang="en-US" altLang="zh-TW" sz="3600" dirty="0"/>
              <a:t>(variance)</a:t>
            </a:r>
            <a:r>
              <a:rPr lang="zh-TW" altLang="en-US" sz="3600" dirty="0"/>
              <a:t>，</a:t>
            </a:r>
            <a:r>
              <a:rPr lang="en-US" altLang="zh-TW" sz="3600" dirty="0"/>
              <a:t>eigenvector</a:t>
            </a:r>
            <a:r>
              <a:rPr lang="zh-TW" altLang="en-US" sz="3600" dirty="0"/>
              <a:t>就是讓資料投影下去會有最大變異量的投影軸。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" y="4435908"/>
            <a:ext cx="7563190" cy="6718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5" y="495999"/>
            <a:ext cx="1952483" cy="12521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7661" y="5424392"/>
            <a:ext cx="66640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https://medium.com/@chih.sheng.huang821/%E6%A9%9F%E5%99%A8-%E7%B5%B1%E8%A8%88%E5%AD%B8%E7%BF%92-%E4%B8%BB%E6%88%90%E5%88%86%E5%88%86%E6%9E%90-principle-component-analysis-pca-58229cd26e71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66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39486" y="1844584"/>
                <a:ext cx="7886700" cy="4870252"/>
              </a:xfrm>
            </p:spPr>
            <p:txBody>
              <a:bodyPr>
                <a:normAutofit fontScale="40000" lnSpcReduction="20000"/>
              </a:bodyPr>
              <a:lstStyle/>
              <a:p>
                <a:pPr marL="0" indent="0">
                  <a:buNone/>
                </a:pPr>
                <a:r>
                  <a:rPr lang="zh-TW" altLang="en-US" sz="4000" dirty="0" smtClean="0"/>
                  <a:t>第一</a:t>
                </a:r>
                <a:r>
                  <a:rPr lang="zh-TW" altLang="en-US" sz="4000" dirty="0" smtClean="0"/>
                  <a:t>步</a:t>
                </a:r>
                <a:r>
                  <a:rPr lang="en-US" altLang="zh-TW" sz="4000" dirty="0" smtClean="0"/>
                  <a:t>:</a:t>
                </a:r>
                <a:r>
                  <a:rPr lang="zh-TW" altLang="en-US" sz="4000" dirty="0" smtClean="0"/>
                  <a:t>對樣本進行去中心化操作</a:t>
                </a:r>
                <a:endParaRPr lang="en-US" altLang="zh-TW" sz="4000" dirty="0" smtClean="0"/>
              </a:p>
              <a:p>
                <a:pPr marL="0" indent="0">
                  <a:buNone/>
                </a:pPr>
                <a:endParaRPr lang="en-US" altLang="zh-TW" sz="4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TW" altLang="en-US" sz="40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zh-TW" sz="4000" b="0" dirty="0" smtClean="0"/>
              </a:p>
              <a:p>
                <a:pPr marL="0" indent="0">
                  <a:buNone/>
                </a:pPr>
                <a:endParaRPr lang="en-US" altLang="zh-TW" sz="4000" dirty="0" smtClean="0"/>
              </a:p>
              <a:p>
                <a:pPr marL="0" indent="0">
                  <a:buNone/>
                </a:pPr>
                <a:r>
                  <a:rPr lang="zh-TW" altLang="en-US" sz="4000" dirty="0" smtClean="0"/>
                  <a:t>第二</a:t>
                </a:r>
                <a:r>
                  <a:rPr lang="zh-TW" altLang="en-US" sz="4000" dirty="0" smtClean="0"/>
                  <a:t>步</a:t>
                </a:r>
                <a:r>
                  <a:rPr lang="en-US" altLang="zh-TW" sz="4000" dirty="0" smtClean="0"/>
                  <a:t>:</a:t>
                </a:r>
                <a:r>
                  <a:rPr lang="zh-TW" altLang="en-US" sz="4000" dirty="0" smtClean="0"/>
                  <a:t>計算樣本矩陣的協方差矩陣</a:t>
                </a:r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TW" sz="4000" i="1" dirty="0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TW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4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TW" altLang="en-US" sz="4000" dirty="0" smtClean="0"/>
                  <a:t>。</a:t>
                </a:r>
                <a:endParaRPr lang="en-US" altLang="zh-TW" sz="4000" dirty="0" smtClean="0"/>
              </a:p>
              <a:p>
                <a:pPr marL="0" indent="0">
                  <a:buNone/>
                </a:pPr>
                <a:endParaRPr lang="en-US" altLang="zh-TW" sz="4000" dirty="0" smtClean="0"/>
              </a:p>
              <a:p>
                <a:pPr marL="0" indent="0">
                  <a:buNone/>
                </a:pPr>
                <a:r>
                  <a:rPr lang="zh-TW" altLang="en-US" sz="4000" dirty="0" smtClean="0"/>
                  <a:t>第三</a:t>
                </a:r>
                <a:r>
                  <a:rPr lang="zh-TW" altLang="en-US" sz="4000" dirty="0" smtClean="0"/>
                  <a:t>步</a:t>
                </a:r>
                <a:r>
                  <a:rPr lang="en-US" altLang="zh-TW" sz="4000" dirty="0" smtClean="0"/>
                  <a:t>:</a:t>
                </a:r>
                <a:r>
                  <a:rPr lang="zh-TW" altLang="en-US" sz="4000" dirty="0" smtClean="0"/>
                  <a:t>對協方差矩陣</a:t>
                </a:r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TW" altLang="en-US" sz="4000" dirty="0" smtClean="0"/>
                  <a:t>進行特徵分解，設特徵值為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TW" sz="4000"/>
                          <m:t>λ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TW" altLang="en-US" sz="4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TW" altLang="en-US" sz="4000" dirty="0" smtClean="0"/>
                  <a:t>對應特徵向量為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sz="4000" dirty="0" smtClean="0"/>
                  <a:t>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4000" b="0" i="0" dirty="0" smtClean="0">
                        <a:latin typeface="Cambria Math" panose="02040503050406030204" pitchFamily="18" charset="0"/>
                      </a:rPr>
                      <m:t>S</m:t>
                    </m:r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40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zh-TW" sz="4000"/>
                              <m:t>λ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TW" sz="4000" dirty="0" smtClean="0"/>
              </a:p>
              <a:p>
                <a:pPr marL="0" indent="0">
                  <a:buNone/>
                </a:pPr>
                <a:endParaRPr lang="en-US" altLang="zh-TW" sz="4000" dirty="0" smtClean="0"/>
              </a:p>
              <a:p>
                <a:pPr marL="0" indent="0">
                  <a:buNone/>
                </a:pPr>
                <a:r>
                  <a:rPr lang="zh-TW" altLang="en-US" sz="4000" dirty="0" smtClean="0"/>
                  <a:t>第四</a:t>
                </a:r>
                <a:r>
                  <a:rPr lang="zh-TW" altLang="en-US" sz="4000" dirty="0" smtClean="0"/>
                  <a:t>步</a:t>
                </a:r>
                <a:r>
                  <a:rPr lang="en-US" altLang="zh-TW" sz="4000" dirty="0" smtClean="0"/>
                  <a:t>:</a:t>
                </a:r>
                <a:r>
                  <a:rPr lang="zh-TW" altLang="en-US" sz="4000" dirty="0" smtClean="0"/>
                  <a:t>取出最大的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sz="4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4000" dirty="0" smtClean="0"/>
                  <a:t>個特徵值對應的特徵向量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</m:sub>
                    </m:sSub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</m:sub>
                    </m:sSub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p>
                          <m:sSupPr>
                            <m:ctrlPr>
                              <a:rPr lang="en-US" altLang="zh-TW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40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sz="4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endParaRPr lang="en-US" altLang="zh-TW" sz="40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sz="4000" dirty="0" smtClean="0"/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zh-TW" altLang="en-US" sz="4000" i="1">
                        <a:latin typeface="Cambria Math" panose="02040503050406030204" pitchFamily="18" charset="0"/>
                      </a:rPr>
                      <m:t>將其標準化</m:t>
                    </m:r>
                  </m:oMath>
                </a14:m>
                <a:r>
                  <a:rPr lang="zh-TW" altLang="en-US" sz="4000" dirty="0" smtClean="0"/>
                  <a:t>後組成投影矩陣</a:t>
                </a:r>
                <a14:m>
                  <m:oMath xmlns:m="http://schemas.openxmlformats.org/officeDocument/2006/math">
                    <m:r>
                      <a:rPr lang="en-US" altLang="zh-TW" sz="40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4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</m:sub>
                        </m:s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TW" sz="4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40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altLang="zh-TW" sz="40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endParaRPr lang="en-US" altLang="zh-TW" sz="4000" dirty="0" smtClean="0"/>
              </a:p>
              <a:p>
                <a:pPr marL="0" indent="0">
                  <a:buNone/>
                </a:pPr>
                <a:endParaRPr lang="en-US" altLang="zh-TW" sz="4000" dirty="0" smtClean="0"/>
              </a:p>
              <a:p>
                <a:pPr marL="0" indent="0">
                  <a:buNone/>
                </a:pPr>
                <a:r>
                  <a:rPr lang="zh-TW" altLang="en-US" sz="4000" dirty="0" smtClean="0"/>
                  <a:t>第五</a:t>
                </a:r>
                <a:r>
                  <a:rPr lang="zh-TW" altLang="en-US" sz="4000" dirty="0" smtClean="0"/>
                  <a:t>步</a:t>
                </a:r>
                <a:r>
                  <a:rPr lang="en-US" altLang="zh-TW" sz="4000" dirty="0" smtClean="0"/>
                  <a:t>:</a:t>
                </a:r>
                <a:r>
                  <a:rPr lang="zh-TW" altLang="en-US" sz="4000" dirty="0" smtClean="0"/>
                  <a:t>利用投影矩陣對各樣本向量進行轉化，</a:t>
                </a:r>
                <a:r>
                  <a:rPr lang="zh-TW" altLang="en-US" sz="4000" dirty="0" smtClean="0"/>
                  <a:t>即</a:t>
                </a:r>
                <a:endParaRPr lang="en-US" altLang="zh-TW" sz="4000" dirty="0" smtClean="0"/>
              </a:p>
              <a:p>
                <a:pPr marL="0" indent="0">
                  <a:buNone/>
                </a:pPr>
                <a:endParaRPr lang="en-US" altLang="zh-TW" sz="4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40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zh-TW" sz="4000" b="0" dirty="0" smtClean="0"/>
              </a:p>
              <a:p>
                <a:pPr marL="0" indent="0">
                  <a:buNone/>
                </a:pPr>
                <a:r>
                  <a:rPr lang="zh-TW" altLang="en-US" sz="4000" dirty="0" smtClean="0"/>
                  <a:t>        得到</a:t>
                </a:r>
                <a:r>
                  <a:rPr lang="zh-TW" altLang="en-US" sz="4000" dirty="0" smtClean="0"/>
                  <a:t>新的降維後的樣本集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4000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altLang="zh-TW" sz="4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4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</m:sub>
                        </m:s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4000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486" y="1844584"/>
                <a:ext cx="7886700" cy="4870252"/>
              </a:xfrm>
              <a:blipFill>
                <a:blip r:embed="rId2"/>
                <a:stretch>
                  <a:fillRect l="-386" t="-81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139825" y="195847"/>
                <a:ext cx="5510357" cy="1291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/>
                  <a:t>輸入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樣本數據</a:t>
                </a:r>
                <a:r>
                  <a:rPr lang="en-US" altLang="zh-TW" sz="2400" dirty="0"/>
                  <a:t>D=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r>
                  <a:rPr lang="zh-TW" altLang="en-US" sz="2400" dirty="0"/>
                  <a:t>目標為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endParaRPr lang="en-US" altLang="zh-TW" sz="2400" dirty="0" smtClean="0"/>
              </a:p>
              <a:p>
                <a:r>
                  <a:rPr lang="zh-TW" altLang="en-US" sz="2400" dirty="0" smtClean="0"/>
                  <a:t>輸出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降維後的樣本集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825" y="195847"/>
                <a:ext cx="5510357" cy="1291764"/>
              </a:xfrm>
              <a:prstGeom prst="rect">
                <a:avLst/>
              </a:prstGeom>
              <a:blipFill>
                <a:blip r:embed="rId3"/>
                <a:stretch>
                  <a:fillRect l="-1770" t="-1887" b="-8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93155" y="17364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步驟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862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Projection:Linear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Vs Nonlinear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825" y="1461366"/>
            <a:ext cx="3305175" cy="1000125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064000" y="1812854"/>
            <a:ext cx="67425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078569" y="1382440"/>
            <a:ext cx="1195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eigenvalue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934887" y="1815160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==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投影矩陣 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44859" y="3939695"/>
            <a:ext cx="4185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引入</a:t>
            </a:r>
            <a:r>
              <a:rPr lang="en-US" altLang="zh-TW" sz="2800" dirty="0" smtClean="0"/>
              <a:t>kernel function</a:t>
            </a:r>
            <a:r>
              <a:rPr lang="zh-TW" altLang="en-US" sz="2800" dirty="0" smtClean="0"/>
              <a:t>核函數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98222" y="3843929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Nonlinear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428093"/>
            <a:ext cx="4644449" cy="163519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r="3400" b="5957"/>
          <a:stretch/>
        </p:blipFill>
        <p:spPr>
          <a:xfrm>
            <a:off x="4934887" y="2388860"/>
            <a:ext cx="2790826" cy="1119338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1487055" y="2339326"/>
            <a:ext cx="822036" cy="25005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064000" y="5634703"/>
            <a:ext cx="40855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</a:t>
            </a:r>
            <a:r>
              <a:rPr lang="zh-TW" altLang="en-US" sz="3200" dirty="0"/>
              <a:t>主成分分析  </a:t>
            </a:r>
            <a:endParaRPr lang="en-US" altLang="zh-TW" sz="3200" dirty="0" smtClean="0"/>
          </a:p>
          <a:p>
            <a:r>
              <a:rPr lang="en-US" altLang="zh-TW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Kernelized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PCA,  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US" altLang="zh-TW" sz="3200" dirty="0"/>
              <a:t>PCA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8414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6" y="947143"/>
            <a:ext cx="2406073" cy="29422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8799" y="5802854"/>
            <a:ext cx="7033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github.com/rasbt/python-machine-learning-book-2nd-edition</a:t>
            </a:r>
          </a:p>
          <a:p>
            <a:r>
              <a:rPr lang="en-US" altLang="zh-TW" dirty="0"/>
              <a:t>https://</a:t>
            </a:r>
            <a:r>
              <a:rPr lang="en-US" altLang="zh-TW" dirty="0" smtClean="0"/>
              <a:t>github.com/rasbt/python-machine-learning-book[</a:t>
            </a:r>
            <a:r>
              <a:rPr lang="zh-TW" altLang="en-US" dirty="0" smtClean="0"/>
              <a:t>第一版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5726" r="14891"/>
          <a:stretch/>
        </p:blipFill>
        <p:spPr>
          <a:xfrm>
            <a:off x="2997054" y="732697"/>
            <a:ext cx="2299856" cy="3314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8799" y="420544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Python</a:t>
            </a:r>
            <a:r>
              <a:rPr lang="zh-TW" altLang="en-US" dirty="0"/>
              <a:t>機器學習</a:t>
            </a:r>
            <a:r>
              <a:rPr lang="en-US" altLang="zh-TW" dirty="0"/>
              <a:t>(</a:t>
            </a:r>
            <a:r>
              <a:rPr lang="zh-TW" altLang="en-US" dirty="0"/>
              <a:t>第二版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Python Machine Learning – Second Edition</a:t>
            </a:r>
          </a:p>
          <a:p>
            <a:r>
              <a:rPr lang="zh-TW" altLang="en-US" dirty="0"/>
              <a:t>作者： </a:t>
            </a:r>
            <a:r>
              <a:rPr lang="en-US" altLang="zh-TW" dirty="0"/>
              <a:t>Sebastian </a:t>
            </a:r>
            <a:r>
              <a:rPr lang="en-US" altLang="zh-TW" dirty="0" err="1"/>
              <a:t>Raschka</a:t>
            </a:r>
            <a:r>
              <a:rPr lang="en-US" altLang="zh-TW" dirty="0"/>
              <a:t>, </a:t>
            </a:r>
            <a:r>
              <a:rPr lang="en-US" altLang="zh-TW" dirty="0" err="1"/>
              <a:t>Vahid</a:t>
            </a:r>
            <a:r>
              <a:rPr lang="en-US" altLang="zh-TW" dirty="0"/>
              <a:t> </a:t>
            </a:r>
            <a:r>
              <a:rPr lang="en-US" altLang="zh-TW" dirty="0" err="1"/>
              <a:t>Mirjalili</a:t>
            </a:r>
            <a:r>
              <a:rPr lang="en-US" altLang="zh-TW" dirty="0"/>
              <a:t>  </a:t>
            </a:r>
          </a:p>
          <a:p>
            <a:r>
              <a:rPr lang="zh-TW" altLang="en-US" dirty="0" smtClean="0"/>
              <a:t>譯者</a:t>
            </a:r>
            <a:r>
              <a:rPr lang="zh-TW" altLang="en-US" dirty="0"/>
              <a:t>： 劉立民</a:t>
            </a:r>
            <a:r>
              <a:rPr lang="en-US" altLang="zh-TW" dirty="0"/>
              <a:t>, </a:t>
            </a:r>
            <a:r>
              <a:rPr lang="zh-TW" altLang="en-US" dirty="0"/>
              <a:t>吳建華</a:t>
            </a:r>
          </a:p>
          <a:p>
            <a:r>
              <a:rPr lang="zh-TW" altLang="en-US" dirty="0"/>
              <a:t>博碩</a:t>
            </a:r>
            <a:r>
              <a:rPr lang="zh-TW" altLang="en-US" dirty="0" smtClean="0"/>
              <a:t>出版社    出版</a:t>
            </a:r>
            <a:r>
              <a:rPr lang="zh-TW" altLang="en-US" dirty="0"/>
              <a:t>日期：</a:t>
            </a:r>
            <a:r>
              <a:rPr lang="en-US" altLang="zh-TW" dirty="0"/>
              <a:t>2018/08/30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49165" y="1581028"/>
            <a:ext cx="35008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Ch5.Compressing </a:t>
            </a:r>
            <a:r>
              <a:rPr lang="en-US" altLang="zh-TW" dirty="0"/>
              <a:t>Data via Dimensionality Reduction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dimensionality reduction via principal component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Supervised data compression via linear discriminant </a:t>
            </a:r>
            <a:r>
              <a:rPr lang="en-US" altLang="zh-TW" dirty="0" smtClean="0"/>
              <a:t>analysis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Using kernel principal component analysis for nonlinear </a:t>
            </a:r>
            <a:r>
              <a:rPr lang="en-US" altLang="zh-TW" dirty="0" smtClean="0"/>
              <a:t>mappings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297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308" y="501871"/>
            <a:ext cx="829887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1. Standardize the d-dimensional dataset.</a:t>
            </a:r>
          </a:p>
          <a:p>
            <a:r>
              <a:rPr lang="en-US" altLang="zh-TW" sz="2400" dirty="0"/>
              <a:t>2. Construct the covariance matrix.</a:t>
            </a:r>
          </a:p>
          <a:p>
            <a:r>
              <a:rPr lang="en-US" altLang="zh-TW" sz="2400" dirty="0"/>
              <a:t>3. Decompose the covariance matrix into its eigenvectors and eigenvalues.</a:t>
            </a:r>
          </a:p>
          <a:p>
            <a:r>
              <a:rPr lang="en-US" altLang="zh-TW" sz="2400" dirty="0"/>
              <a:t>4. Sort the eigenvalues by decreasing order to rank the </a:t>
            </a:r>
            <a:r>
              <a:rPr lang="en-US" altLang="zh-TW" sz="2400" dirty="0" smtClean="0"/>
              <a:t>corresponding eigenvectors</a:t>
            </a:r>
            <a:r>
              <a:rPr lang="en-US" altLang="zh-TW" sz="2400" dirty="0"/>
              <a:t>.</a:t>
            </a:r>
          </a:p>
          <a:p>
            <a:r>
              <a:rPr lang="en-US" altLang="zh-TW" sz="2400" dirty="0"/>
              <a:t>5. Select k eigenvectors which correspond to the k largest eigenvalues, where </a:t>
            </a:r>
            <a:r>
              <a:rPr lang="en-US" altLang="zh-TW" sz="2400" dirty="0" smtClean="0"/>
              <a:t>k is </a:t>
            </a:r>
            <a:r>
              <a:rPr lang="en-US" altLang="zh-TW" sz="2400" dirty="0"/>
              <a:t>the dimensionality of the new feature </a:t>
            </a:r>
            <a:r>
              <a:rPr lang="en-US" altLang="zh-TW" sz="2400" dirty="0" smtClean="0"/>
              <a:t>subspace</a:t>
            </a:r>
            <a:endParaRPr lang="en-US" altLang="zh-TW" sz="2400" dirty="0"/>
          </a:p>
          <a:p>
            <a:r>
              <a:rPr lang="en-US" altLang="zh-TW" sz="2400" dirty="0"/>
              <a:t>6. Construct a projection matrix W from the "top" </a:t>
            </a:r>
            <a:r>
              <a:rPr lang="en-US" altLang="zh-TW" sz="2400" dirty="0" smtClean="0"/>
              <a:t>k eigenvectors</a:t>
            </a:r>
            <a:r>
              <a:rPr lang="en-US" altLang="zh-TW" sz="2400" dirty="0"/>
              <a:t>.</a:t>
            </a:r>
          </a:p>
          <a:p>
            <a:r>
              <a:rPr lang="en-US" altLang="zh-TW" sz="2400" dirty="0"/>
              <a:t>7. Transform the d-dimensional input dataset X using </a:t>
            </a:r>
            <a:r>
              <a:rPr lang="en-US" altLang="zh-TW" sz="2400" dirty="0" smtClean="0"/>
              <a:t>the projection </a:t>
            </a:r>
            <a:r>
              <a:rPr lang="en-US" altLang="zh-TW" sz="2400" dirty="0"/>
              <a:t>matrix </a:t>
            </a:r>
            <a:r>
              <a:rPr lang="en-US" altLang="zh-TW" sz="2400" dirty="0" smtClean="0"/>
              <a:t>W to </a:t>
            </a:r>
            <a:r>
              <a:rPr lang="en-US" altLang="zh-TW" sz="2400" dirty="0"/>
              <a:t>obtain the new k-dimensional feature subspace.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19" y="5023618"/>
            <a:ext cx="2421235" cy="16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6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5818" y="5692062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https://github.com/PacktPublishing/Python-Machine-Learning-Second-Edition/blob/master/Chapter05/ch05.py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80472" y="982301"/>
            <a:ext cx="76430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 pandas as </a:t>
            </a:r>
            <a:r>
              <a:rPr lang="en-US" altLang="zh-TW" dirty="0" err="1"/>
              <a:t>pd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sklearn.model_selection</a:t>
            </a:r>
            <a:r>
              <a:rPr lang="en-US" altLang="zh-TW" dirty="0"/>
              <a:t> import </a:t>
            </a:r>
            <a:r>
              <a:rPr lang="en-US" altLang="zh-TW" dirty="0" err="1"/>
              <a:t>train_test_split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sklearn.preprocessing</a:t>
            </a:r>
            <a:r>
              <a:rPr lang="en-US" altLang="zh-TW" dirty="0"/>
              <a:t> import </a:t>
            </a:r>
            <a:r>
              <a:rPr lang="en-US" altLang="zh-TW" dirty="0" err="1"/>
              <a:t>StandardScaler</a:t>
            </a:r>
            <a:endParaRPr lang="en-US" altLang="zh-TW" dirty="0"/>
          </a:p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matplotlib.pyplot</a:t>
            </a:r>
            <a:r>
              <a:rPr lang="en-US" altLang="zh-TW" dirty="0"/>
              <a:t> as </a:t>
            </a:r>
            <a:r>
              <a:rPr lang="en-US" altLang="zh-TW" dirty="0" err="1"/>
              <a:t>plt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sklearn.decomposition</a:t>
            </a:r>
            <a:r>
              <a:rPr lang="en-US" altLang="zh-TW" dirty="0"/>
              <a:t> import PCA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matplotlib.colors</a:t>
            </a:r>
            <a:r>
              <a:rPr lang="en-US" altLang="zh-TW" dirty="0"/>
              <a:t> import </a:t>
            </a:r>
            <a:r>
              <a:rPr lang="en-US" altLang="zh-TW" dirty="0" err="1"/>
              <a:t>ListedColormap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sklearn.linear_model</a:t>
            </a:r>
            <a:r>
              <a:rPr lang="en-US" altLang="zh-TW" dirty="0"/>
              <a:t> import </a:t>
            </a:r>
            <a:r>
              <a:rPr lang="en-US" altLang="zh-TW" dirty="0" err="1"/>
              <a:t>LogisticRegression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sklearn.discriminant_analysis</a:t>
            </a:r>
            <a:r>
              <a:rPr lang="en-US" altLang="zh-TW" dirty="0"/>
              <a:t> import </a:t>
            </a:r>
            <a:r>
              <a:rPr lang="en-US" altLang="zh-TW" dirty="0" err="1"/>
              <a:t>LinearDiscriminantAnalysis</a:t>
            </a:r>
            <a:r>
              <a:rPr lang="en-US" altLang="zh-TW" dirty="0"/>
              <a:t> as LDA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scipy.spatial.distance</a:t>
            </a:r>
            <a:r>
              <a:rPr lang="en-US" altLang="zh-TW" dirty="0"/>
              <a:t> import </a:t>
            </a:r>
            <a:r>
              <a:rPr lang="en-US" altLang="zh-TW" dirty="0" err="1"/>
              <a:t>pdist</a:t>
            </a:r>
            <a:r>
              <a:rPr lang="en-US" altLang="zh-TW" dirty="0"/>
              <a:t>, </a:t>
            </a:r>
            <a:r>
              <a:rPr lang="en-US" altLang="zh-TW" dirty="0" err="1"/>
              <a:t>squareform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scipy</a:t>
            </a:r>
            <a:r>
              <a:rPr lang="en-US" altLang="zh-TW" dirty="0"/>
              <a:t> import </a:t>
            </a:r>
            <a:r>
              <a:rPr lang="en-US" altLang="zh-TW" dirty="0" err="1"/>
              <a:t>exp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scipy.linalg</a:t>
            </a:r>
            <a:r>
              <a:rPr lang="en-US" altLang="zh-TW" dirty="0"/>
              <a:t> import </a:t>
            </a:r>
            <a:r>
              <a:rPr lang="en-US" altLang="zh-TW" dirty="0" err="1"/>
              <a:t>eigh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sklearn.datasets</a:t>
            </a:r>
            <a:r>
              <a:rPr lang="en-US" altLang="zh-TW" dirty="0"/>
              <a:t> import </a:t>
            </a:r>
            <a:r>
              <a:rPr lang="en-US" altLang="zh-TW" dirty="0" err="1"/>
              <a:t>make_moons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sklearn.datasets</a:t>
            </a:r>
            <a:r>
              <a:rPr lang="en-US" altLang="zh-TW" dirty="0"/>
              <a:t> import </a:t>
            </a:r>
            <a:r>
              <a:rPr lang="en-US" altLang="zh-TW" dirty="0" err="1"/>
              <a:t>make_circles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sklearn.decomposition</a:t>
            </a:r>
            <a:r>
              <a:rPr lang="en-US" altLang="zh-TW" dirty="0"/>
              <a:t> import </a:t>
            </a:r>
            <a:r>
              <a:rPr lang="en-US" altLang="zh-TW" dirty="0" err="1"/>
              <a:t>KernelPCA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1649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8945" y="1129345"/>
            <a:ext cx="6543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!</a:t>
            </a:r>
            <a:r>
              <a:rPr lang="en-US" altLang="zh-TW" dirty="0" err="1"/>
              <a:t>wget</a:t>
            </a:r>
            <a:r>
              <a:rPr lang="en-US" altLang="zh-TW" dirty="0"/>
              <a:t> https://raw.githubusercontent.com/rasbt/python-machine-learning-book-2nd-edition/master/code/ch05/wine.data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5453" y="1933276"/>
            <a:ext cx="88530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/>
              <a:t>df_wine</a:t>
            </a:r>
            <a:r>
              <a:rPr lang="en-US" altLang="zh-TW" sz="2800" dirty="0"/>
              <a:t> = </a:t>
            </a:r>
            <a:r>
              <a:rPr lang="en-US" altLang="zh-TW" sz="2800" dirty="0" err="1"/>
              <a:t>pd.read_csv</a:t>
            </a:r>
            <a:r>
              <a:rPr lang="en-US" altLang="zh-TW" sz="2800" dirty="0"/>
              <a:t>('</a:t>
            </a:r>
            <a:r>
              <a:rPr lang="en-US" altLang="zh-TW" sz="2800" dirty="0" err="1"/>
              <a:t>wine.data</a:t>
            </a:r>
            <a:r>
              <a:rPr lang="en-US" altLang="zh-TW" sz="2800" dirty="0"/>
              <a:t>', header=None)</a:t>
            </a:r>
          </a:p>
          <a:p>
            <a:endParaRPr lang="en-US" altLang="zh-TW" sz="2800" dirty="0"/>
          </a:p>
          <a:p>
            <a:r>
              <a:rPr lang="en-US" altLang="zh-TW" sz="2800" dirty="0" err="1"/>
              <a:t>df_wine.columns</a:t>
            </a:r>
            <a:r>
              <a:rPr lang="en-US" altLang="zh-TW" sz="2800" dirty="0"/>
              <a:t> =</a:t>
            </a:r>
            <a:r>
              <a:rPr lang="en-US" altLang="zh-TW" sz="2400" dirty="0"/>
              <a:t> ['Class label', 'Alcohol', 'Malic acid', 'Ash',</a:t>
            </a:r>
          </a:p>
          <a:p>
            <a:r>
              <a:rPr lang="en-US" altLang="zh-TW" sz="2400" dirty="0"/>
              <a:t>                   '</a:t>
            </a:r>
            <a:r>
              <a:rPr lang="en-US" altLang="zh-TW" sz="2400" dirty="0" err="1"/>
              <a:t>Alcalinity</a:t>
            </a:r>
            <a:r>
              <a:rPr lang="en-US" altLang="zh-TW" sz="2400" dirty="0"/>
              <a:t> of ash', 'Magnesium', 'Total phenols',</a:t>
            </a:r>
          </a:p>
          <a:p>
            <a:r>
              <a:rPr lang="en-US" altLang="zh-TW" sz="2400" dirty="0"/>
              <a:t>                   '</a:t>
            </a:r>
            <a:r>
              <a:rPr lang="en-US" altLang="zh-TW" sz="2400" dirty="0" err="1"/>
              <a:t>Flavanoids</a:t>
            </a:r>
            <a:r>
              <a:rPr lang="en-US" altLang="zh-TW" sz="2400" dirty="0"/>
              <a:t>', '</a:t>
            </a:r>
            <a:r>
              <a:rPr lang="en-US" altLang="zh-TW" sz="2400" dirty="0" err="1"/>
              <a:t>Nonflavanoid</a:t>
            </a:r>
            <a:r>
              <a:rPr lang="en-US" altLang="zh-TW" sz="2400" dirty="0"/>
              <a:t> phenols', '</a:t>
            </a:r>
            <a:r>
              <a:rPr lang="en-US" altLang="zh-TW" sz="2400" dirty="0" err="1"/>
              <a:t>Proanthocyanins</a:t>
            </a:r>
            <a:r>
              <a:rPr lang="en-US" altLang="zh-TW" sz="2400" dirty="0"/>
              <a:t>',</a:t>
            </a:r>
          </a:p>
          <a:p>
            <a:r>
              <a:rPr lang="en-US" altLang="zh-TW" sz="2400" dirty="0"/>
              <a:t>                   'Color intensity', 'Hue',</a:t>
            </a:r>
          </a:p>
          <a:p>
            <a:r>
              <a:rPr lang="en-US" altLang="zh-TW" sz="2400" dirty="0"/>
              <a:t>                   'OD280/OD315 of diluted wines', '</a:t>
            </a:r>
            <a:r>
              <a:rPr lang="en-US" altLang="zh-TW" sz="2400" dirty="0" err="1"/>
              <a:t>Proline</a:t>
            </a:r>
            <a:r>
              <a:rPr lang="en-US" altLang="zh-TW" sz="2400" dirty="0"/>
              <a:t>']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085382" y="5174734"/>
            <a:ext cx="36744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/>
              <a:t>df_wine.head</a:t>
            </a:r>
            <a:r>
              <a:rPr lang="en-US" altLang="zh-TW" sz="4400" dirty="0"/>
              <a:t>()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32419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243859" cy="1029565"/>
          </a:xfrm>
        </p:spPr>
        <p:txBody>
          <a:bodyPr/>
          <a:lstStyle/>
          <a:p>
            <a:r>
              <a:rPr lang="zh-TW" altLang="en-US" dirty="0" smtClean="0"/>
              <a:t>葡萄</a:t>
            </a:r>
            <a:r>
              <a:rPr lang="zh-TW" altLang="en-US" dirty="0"/>
              <a:t>酒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60" y="1660148"/>
            <a:ext cx="8680338" cy="39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2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Clustering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128336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3965" y="926283"/>
            <a:ext cx="87560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X, y = </a:t>
            </a:r>
            <a:r>
              <a:rPr lang="en-US" altLang="zh-TW" sz="2800" dirty="0" err="1"/>
              <a:t>df_wine.iloc</a:t>
            </a:r>
            <a:r>
              <a:rPr lang="en-US" altLang="zh-TW" sz="2800" dirty="0"/>
              <a:t>[:, 1:].values, </a:t>
            </a:r>
            <a:r>
              <a:rPr lang="en-US" altLang="zh-TW" sz="2800" dirty="0" err="1"/>
              <a:t>df_wine.iloc</a:t>
            </a:r>
            <a:r>
              <a:rPr lang="en-US" altLang="zh-TW" sz="2800" dirty="0"/>
              <a:t>[:, 0].values</a:t>
            </a:r>
          </a:p>
          <a:p>
            <a:endParaRPr lang="en-US" altLang="zh-TW" sz="2800" dirty="0"/>
          </a:p>
          <a:p>
            <a:r>
              <a:rPr lang="en-US" altLang="zh-TW" sz="2800" dirty="0" err="1"/>
              <a:t>X_train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X_test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y_train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y_test</a:t>
            </a:r>
            <a:r>
              <a:rPr lang="en-US" altLang="zh-TW" sz="2800" dirty="0"/>
              <a:t> =     </a:t>
            </a:r>
            <a:r>
              <a:rPr lang="en-US" altLang="zh-TW" sz="2800" dirty="0" err="1"/>
              <a:t>train_test_split</a:t>
            </a:r>
            <a:r>
              <a:rPr lang="en-US" altLang="zh-TW" sz="2800" dirty="0"/>
              <a:t>(X, y, </a:t>
            </a:r>
            <a:r>
              <a:rPr lang="en-US" altLang="zh-TW" sz="2800" dirty="0" err="1"/>
              <a:t>test_size</a:t>
            </a:r>
            <a:r>
              <a:rPr lang="en-US" altLang="zh-TW" sz="2800" dirty="0"/>
              <a:t>=0.3, </a:t>
            </a:r>
            <a:r>
              <a:rPr lang="en-US" altLang="zh-TW" sz="2800" dirty="0" smtClean="0"/>
              <a:t>stratify=y,</a:t>
            </a:r>
            <a:r>
              <a:rPr lang="zh-TW" altLang="en-US" sz="2800" dirty="0" smtClean="0"/>
              <a:t> </a:t>
            </a:r>
            <a:r>
              <a:rPr lang="en-US" altLang="zh-TW" sz="2800" dirty="0" err="1" smtClean="0"/>
              <a:t>random_state</a:t>
            </a:r>
            <a:r>
              <a:rPr lang="en-US" altLang="zh-TW" sz="2800" dirty="0" smtClean="0"/>
              <a:t>=0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406400" y="4325080"/>
            <a:ext cx="79709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/>
              <a:t>sc</a:t>
            </a:r>
            <a:r>
              <a:rPr lang="en-US" altLang="zh-TW" sz="3600" dirty="0"/>
              <a:t> = </a:t>
            </a:r>
            <a:r>
              <a:rPr lang="en-US" altLang="zh-TW" sz="3600" dirty="0" err="1"/>
              <a:t>StandardScaler</a:t>
            </a:r>
            <a:r>
              <a:rPr lang="en-US" altLang="zh-TW" sz="3600" dirty="0"/>
              <a:t>()</a:t>
            </a:r>
          </a:p>
          <a:p>
            <a:r>
              <a:rPr lang="en-US" altLang="zh-TW" sz="3600" dirty="0" err="1"/>
              <a:t>X_train_std</a:t>
            </a:r>
            <a:r>
              <a:rPr lang="en-US" altLang="zh-TW" sz="3600" dirty="0"/>
              <a:t> = </a:t>
            </a:r>
            <a:r>
              <a:rPr lang="en-US" altLang="zh-TW" sz="3600" dirty="0" err="1"/>
              <a:t>sc.</a:t>
            </a:r>
            <a:r>
              <a:rPr lang="en-US" altLang="zh-TW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fit_transform</a:t>
            </a:r>
            <a:r>
              <a:rPr lang="en-US" altLang="zh-TW" sz="3600" dirty="0"/>
              <a:t>(</a:t>
            </a:r>
            <a:r>
              <a:rPr lang="en-US" altLang="zh-TW" sz="3600" dirty="0" err="1"/>
              <a:t>X_train</a:t>
            </a:r>
            <a:r>
              <a:rPr lang="en-US" altLang="zh-TW" sz="3600" dirty="0"/>
              <a:t>)</a:t>
            </a:r>
          </a:p>
          <a:p>
            <a:r>
              <a:rPr lang="en-US" altLang="zh-TW" sz="3600" dirty="0" err="1"/>
              <a:t>X_test_std</a:t>
            </a:r>
            <a:r>
              <a:rPr lang="en-US" altLang="zh-TW" sz="3600" dirty="0"/>
              <a:t> = </a:t>
            </a:r>
            <a:r>
              <a:rPr lang="en-US" altLang="zh-TW" sz="3600" dirty="0" err="1"/>
              <a:t>sc.</a:t>
            </a:r>
            <a:r>
              <a:rPr lang="en-US" altLang="zh-TW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</a:t>
            </a:r>
            <a:r>
              <a:rPr lang="en-US" altLang="zh-TW" sz="3600" dirty="0"/>
              <a:t>(</a:t>
            </a:r>
            <a:r>
              <a:rPr lang="en-US" altLang="zh-TW" sz="3600" dirty="0" err="1"/>
              <a:t>X_test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406400" y="3512189"/>
            <a:ext cx="5504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/>
              <a:t>把它標準化</a:t>
            </a:r>
            <a:r>
              <a:rPr lang="en-US" altLang="zh-TW" sz="2400" dirty="0" smtClean="0"/>
              <a:t>:standardize </a:t>
            </a:r>
            <a:r>
              <a:rPr lang="en-US" altLang="zh-TW" sz="2400" dirty="0"/>
              <a:t>it to unit variance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955309" y="3973854"/>
            <a:ext cx="3920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去均值和方差歸一化。</a:t>
            </a:r>
            <a:endParaRPr lang="en-US" altLang="zh-CN" dirty="0" smtClean="0"/>
          </a:p>
          <a:p>
            <a:r>
              <a:rPr lang="zh-CN" altLang="en-US" dirty="0" smtClean="0"/>
              <a:t>且是針對每一個特徵維度來做的，</a:t>
            </a:r>
            <a:endParaRPr lang="en-US" altLang="zh-CN" dirty="0" smtClean="0"/>
          </a:p>
          <a:p>
            <a:r>
              <a:rPr lang="zh-CN" altLang="en-US" dirty="0" smtClean="0"/>
              <a:t>而不是針對樣本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6115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9018" y="69518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https://scikit-learn.org/stable/modules/generated/sklearn.preprocessing.StandardScaler.html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62" y="2158841"/>
            <a:ext cx="7408462" cy="21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04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0222" y="1328365"/>
            <a:ext cx="5034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covariance matrix.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6476" y="2570217"/>
            <a:ext cx="82573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err="1"/>
              <a:t>cov_mat</a:t>
            </a:r>
            <a:r>
              <a:rPr lang="en-US" altLang="zh-TW" sz="3200" dirty="0"/>
              <a:t> = </a:t>
            </a:r>
            <a:r>
              <a:rPr lang="en-US" altLang="zh-TW" sz="3200" dirty="0" err="1"/>
              <a:t>np.cov</a:t>
            </a:r>
            <a:r>
              <a:rPr lang="en-US" altLang="zh-TW" sz="3200" dirty="0"/>
              <a:t>(</a:t>
            </a:r>
            <a:r>
              <a:rPr lang="en-US" altLang="zh-TW" sz="3200" dirty="0" err="1"/>
              <a:t>X_train_std.T</a:t>
            </a:r>
            <a:r>
              <a:rPr lang="en-US" altLang="zh-TW" sz="3200" dirty="0" smtClean="0"/>
              <a:t>)</a:t>
            </a:r>
          </a:p>
          <a:p>
            <a:endParaRPr lang="en-US" altLang="zh-TW" sz="3200" dirty="0"/>
          </a:p>
          <a:p>
            <a:r>
              <a:rPr lang="en-US" altLang="zh-TW" sz="3200" dirty="0" err="1"/>
              <a:t>eigen_vals</a:t>
            </a:r>
            <a:r>
              <a:rPr lang="en-US" altLang="zh-TW" sz="3200" dirty="0"/>
              <a:t>, </a:t>
            </a:r>
            <a:r>
              <a:rPr lang="en-US" altLang="zh-TW" sz="3200" dirty="0" err="1"/>
              <a:t>eigen_vecs</a:t>
            </a:r>
            <a:r>
              <a:rPr lang="en-US" altLang="zh-TW" sz="3200" dirty="0"/>
              <a:t> = </a:t>
            </a:r>
            <a:r>
              <a:rPr lang="en-US" altLang="zh-TW" sz="3200" dirty="0" err="1"/>
              <a:t>np.linalg.eig</a:t>
            </a:r>
            <a:r>
              <a:rPr lang="en-US" altLang="zh-TW" sz="3200" dirty="0"/>
              <a:t>(</a:t>
            </a:r>
            <a:r>
              <a:rPr lang="en-US" altLang="zh-TW" sz="3200" dirty="0" err="1"/>
              <a:t>cov_mat</a:t>
            </a:r>
            <a:r>
              <a:rPr lang="en-US" altLang="zh-TW" sz="3200" dirty="0"/>
              <a:t>)</a:t>
            </a:r>
          </a:p>
          <a:p>
            <a:endParaRPr lang="en-US" altLang="zh-TW" sz="3200" dirty="0"/>
          </a:p>
          <a:p>
            <a:r>
              <a:rPr lang="en-US" altLang="zh-TW" sz="3200" dirty="0"/>
              <a:t>print('\</a:t>
            </a:r>
            <a:r>
              <a:rPr lang="en-US" altLang="zh-TW" sz="3200" dirty="0" err="1"/>
              <a:t>nEigenvalues</a:t>
            </a:r>
            <a:r>
              <a:rPr lang="en-US" altLang="zh-TW" sz="3200" dirty="0"/>
              <a:t> \</a:t>
            </a:r>
            <a:r>
              <a:rPr lang="en-US" altLang="zh-TW" sz="3200" dirty="0" err="1"/>
              <a:t>n%s</a:t>
            </a:r>
            <a:r>
              <a:rPr lang="en-US" altLang="zh-TW" sz="3200" dirty="0"/>
              <a:t>' % </a:t>
            </a:r>
            <a:r>
              <a:rPr lang="en-US" altLang="zh-TW" sz="3200" dirty="0" err="1"/>
              <a:t>eigen_vals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09980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545" y="1046218"/>
            <a:ext cx="88022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tot = sum(</a:t>
            </a:r>
            <a:r>
              <a:rPr lang="en-US" altLang="zh-TW" sz="2800" dirty="0" err="1"/>
              <a:t>eigen_vals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 err="1"/>
              <a:t>var_exp</a:t>
            </a:r>
            <a:r>
              <a:rPr lang="en-US" altLang="zh-TW" sz="2800" dirty="0"/>
              <a:t> = [(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/ tot) for 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in sorted(</a:t>
            </a:r>
            <a:r>
              <a:rPr lang="en-US" altLang="zh-TW" sz="2800" dirty="0" err="1"/>
              <a:t>eigen_vals</a:t>
            </a:r>
            <a:r>
              <a:rPr lang="en-US" altLang="zh-TW" sz="2800" dirty="0"/>
              <a:t>, reverse=True)]</a:t>
            </a:r>
          </a:p>
          <a:p>
            <a:r>
              <a:rPr lang="en-US" altLang="zh-TW" sz="2800" dirty="0" err="1"/>
              <a:t>cum_var_exp</a:t>
            </a:r>
            <a:r>
              <a:rPr lang="en-US" altLang="zh-TW" sz="2800" dirty="0"/>
              <a:t> = </a:t>
            </a:r>
            <a:r>
              <a:rPr lang="en-US" altLang="zh-TW" sz="2800" dirty="0" err="1"/>
              <a:t>np.cumsum</a:t>
            </a:r>
            <a:r>
              <a:rPr lang="en-US" altLang="zh-TW" sz="2800" dirty="0"/>
              <a:t>(</a:t>
            </a:r>
            <a:r>
              <a:rPr lang="en-US" altLang="zh-TW" sz="2800" dirty="0" err="1"/>
              <a:t>var_exp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512617" y="2875385"/>
            <a:ext cx="78093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plt.bar</a:t>
            </a:r>
            <a:r>
              <a:rPr lang="en-US" altLang="zh-TW" sz="2400" dirty="0"/>
              <a:t>(range(1, 14), </a:t>
            </a:r>
            <a:r>
              <a:rPr lang="en-US" altLang="zh-TW" sz="2400" dirty="0" err="1"/>
              <a:t>var_exp</a:t>
            </a:r>
            <a:r>
              <a:rPr lang="en-US" altLang="zh-TW" sz="2400" dirty="0"/>
              <a:t>, alpha=0.5, align='center',</a:t>
            </a:r>
          </a:p>
          <a:p>
            <a:r>
              <a:rPr lang="en-US" altLang="zh-TW" sz="2400" dirty="0"/>
              <a:t>        label='individual explained variance')</a:t>
            </a:r>
          </a:p>
          <a:p>
            <a:r>
              <a:rPr lang="en-US" altLang="zh-TW" sz="2400" dirty="0" err="1"/>
              <a:t>plt.step</a:t>
            </a:r>
            <a:r>
              <a:rPr lang="en-US" altLang="zh-TW" sz="2400" dirty="0"/>
              <a:t>(range(1, 14), </a:t>
            </a:r>
            <a:r>
              <a:rPr lang="en-US" altLang="zh-TW" sz="2400" dirty="0" err="1"/>
              <a:t>cum_var_exp</a:t>
            </a:r>
            <a:r>
              <a:rPr lang="en-US" altLang="zh-TW" sz="2400" dirty="0"/>
              <a:t>, where='mid',</a:t>
            </a:r>
          </a:p>
          <a:p>
            <a:r>
              <a:rPr lang="en-US" altLang="zh-TW" sz="2400" dirty="0"/>
              <a:t>         label='cumulative explained variance')</a:t>
            </a:r>
          </a:p>
          <a:p>
            <a:r>
              <a:rPr lang="en-US" altLang="zh-TW" sz="2400" dirty="0" err="1"/>
              <a:t>plt.ylabel</a:t>
            </a:r>
            <a:r>
              <a:rPr lang="en-US" altLang="zh-TW" sz="2400" dirty="0"/>
              <a:t>('Explained variance ratio')</a:t>
            </a:r>
          </a:p>
          <a:p>
            <a:r>
              <a:rPr lang="en-US" altLang="zh-TW" sz="2400" dirty="0" err="1"/>
              <a:t>plt.xlabel</a:t>
            </a:r>
            <a:r>
              <a:rPr lang="en-US" altLang="zh-TW" sz="2400" dirty="0"/>
              <a:t>('Principal component index')</a:t>
            </a:r>
          </a:p>
          <a:p>
            <a:r>
              <a:rPr lang="en-US" altLang="zh-TW" sz="2400" dirty="0" err="1"/>
              <a:t>plt.legend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loc</a:t>
            </a:r>
            <a:r>
              <a:rPr lang="en-US" altLang="zh-TW" sz="2400" dirty="0"/>
              <a:t>='best')</a:t>
            </a:r>
          </a:p>
          <a:p>
            <a:r>
              <a:rPr lang="en-US" altLang="zh-TW" sz="2400" dirty="0" err="1"/>
              <a:t>plt.tight_layout</a:t>
            </a:r>
            <a:r>
              <a:rPr lang="en-US" altLang="zh-TW" sz="2400" dirty="0"/>
              <a:t>()</a:t>
            </a:r>
          </a:p>
          <a:p>
            <a:r>
              <a:rPr lang="en-US" altLang="zh-TW" sz="2400" dirty="0" err="1" smtClean="0"/>
              <a:t>plt.show</a:t>
            </a:r>
            <a:r>
              <a:rPr lang="en-US" altLang="zh-TW" sz="2400" dirty="0"/>
              <a:t>()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7560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2" y="976340"/>
            <a:ext cx="8144250" cy="5378278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302328" y="2946401"/>
            <a:ext cx="1163782" cy="299258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156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4218" y="1453216"/>
            <a:ext cx="778163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Make a list of (eigenvalue, eigenvector) tuples</a:t>
            </a:r>
          </a:p>
          <a:p>
            <a:r>
              <a:rPr lang="en-US" altLang="zh-TW" dirty="0" err="1"/>
              <a:t>eigen_pairs</a:t>
            </a:r>
            <a:r>
              <a:rPr lang="en-US" altLang="zh-TW" dirty="0"/>
              <a:t> = [(</a:t>
            </a:r>
            <a:r>
              <a:rPr lang="en-US" altLang="zh-TW" dirty="0" err="1"/>
              <a:t>np.abs</a:t>
            </a:r>
            <a:r>
              <a:rPr lang="en-US" altLang="zh-TW" dirty="0"/>
              <a:t>(</a:t>
            </a:r>
            <a:r>
              <a:rPr lang="en-US" altLang="zh-TW" dirty="0" err="1"/>
              <a:t>eigen_vals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]), </a:t>
            </a:r>
            <a:r>
              <a:rPr lang="en-US" altLang="zh-TW" dirty="0" err="1"/>
              <a:t>eigen_vecs</a:t>
            </a:r>
            <a:r>
              <a:rPr lang="en-US" altLang="zh-TW" dirty="0"/>
              <a:t>[:, </a:t>
            </a:r>
            <a:r>
              <a:rPr lang="en-US" altLang="zh-TW" dirty="0" err="1"/>
              <a:t>i</a:t>
            </a:r>
            <a:r>
              <a:rPr lang="en-US" altLang="zh-TW" dirty="0"/>
              <a:t>])</a:t>
            </a:r>
          </a:p>
          <a:p>
            <a:r>
              <a:rPr lang="en-US" altLang="zh-TW" dirty="0"/>
              <a:t>               for </a:t>
            </a:r>
            <a:r>
              <a:rPr lang="en-US" altLang="zh-TW" dirty="0" err="1"/>
              <a:t>i</a:t>
            </a:r>
            <a:r>
              <a:rPr lang="en-US" altLang="zh-TW" dirty="0"/>
              <a:t> in range(</a:t>
            </a:r>
            <a:r>
              <a:rPr lang="en-US" altLang="zh-TW" dirty="0" err="1"/>
              <a:t>len</a:t>
            </a:r>
            <a:r>
              <a:rPr lang="en-US" altLang="zh-TW" dirty="0"/>
              <a:t>(</a:t>
            </a:r>
            <a:r>
              <a:rPr lang="en-US" altLang="zh-TW" dirty="0" err="1"/>
              <a:t>eigen_vals</a:t>
            </a:r>
            <a:r>
              <a:rPr lang="en-US" altLang="zh-TW" dirty="0"/>
              <a:t>))]</a:t>
            </a:r>
          </a:p>
          <a:p>
            <a:endParaRPr lang="en-US" altLang="zh-TW" dirty="0"/>
          </a:p>
          <a:p>
            <a:r>
              <a:rPr lang="en-US" altLang="zh-TW" dirty="0"/>
              <a:t># Sort the (eigenvalue, eigenvector) tuples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high to low</a:t>
            </a:r>
          </a:p>
          <a:p>
            <a:r>
              <a:rPr lang="en-US" altLang="zh-TW" dirty="0" err="1"/>
              <a:t>eigen_pairs.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</a:t>
            </a:r>
            <a:r>
              <a:rPr lang="en-US" altLang="zh-TW" dirty="0"/>
              <a:t>(key=lambda k: k[0], reverse=True)</a:t>
            </a:r>
          </a:p>
          <a:p>
            <a:endParaRPr lang="en-US" altLang="zh-TW" dirty="0"/>
          </a:p>
          <a:p>
            <a:r>
              <a:rPr lang="zh-TW" altLang="en-US" dirty="0" smtClean="0"/>
              <a:t>收集最大的那兩個組成</a:t>
            </a:r>
            <a:r>
              <a:rPr lang="en-US" altLang="zh-TW" dirty="0" smtClean="0"/>
              <a:t>W</a:t>
            </a:r>
          </a:p>
          <a:p>
            <a:endParaRPr lang="en-US" altLang="zh-TW" dirty="0"/>
          </a:p>
          <a:p>
            <a:r>
              <a:rPr lang="en-US" altLang="zh-TW" dirty="0"/>
              <a:t>w = </a:t>
            </a:r>
            <a:r>
              <a:rPr lang="en-US" altLang="zh-TW" dirty="0" err="1"/>
              <a:t>np.hstack</a:t>
            </a:r>
            <a:r>
              <a:rPr lang="en-US" altLang="zh-TW" dirty="0"/>
              <a:t>((</a:t>
            </a:r>
            <a:r>
              <a:rPr lang="en-US" altLang="zh-TW" dirty="0" err="1"/>
              <a:t>eigen_pairs</a:t>
            </a:r>
            <a:r>
              <a:rPr lang="en-US" altLang="zh-TW" dirty="0"/>
              <a:t>[0][1][:, </a:t>
            </a:r>
            <a:r>
              <a:rPr lang="en-US" altLang="zh-TW" dirty="0" err="1"/>
              <a:t>np.newaxis</a:t>
            </a:r>
            <a:r>
              <a:rPr lang="en-US" altLang="zh-TW" dirty="0" smtClean="0"/>
              <a:t>],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              </a:t>
            </a:r>
            <a:r>
              <a:rPr lang="en-US" altLang="zh-TW" dirty="0" err="1" smtClean="0"/>
              <a:t>eigen_pairs</a:t>
            </a:r>
            <a:r>
              <a:rPr lang="en-US" altLang="zh-TW" dirty="0" smtClean="0"/>
              <a:t>[1</a:t>
            </a:r>
            <a:r>
              <a:rPr lang="en-US" altLang="zh-TW" dirty="0"/>
              <a:t>][1][:, </a:t>
            </a:r>
            <a:r>
              <a:rPr lang="en-US" altLang="zh-TW" dirty="0" err="1"/>
              <a:t>np.newaxis</a:t>
            </a:r>
            <a:r>
              <a:rPr lang="en-US" altLang="zh-TW" dirty="0"/>
              <a:t>]))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print</a:t>
            </a:r>
            <a:r>
              <a:rPr lang="en-US" altLang="zh-TW" dirty="0"/>
              <a:t>('Matrix W:\n', w)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19" y="3525018"/>
            <a:ext cx="2421235" cy="16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21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0" y="1443841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TW" dirty="0"/>
              <a:t>Matrix W:</a:t>
            </a:r>
          </a:p>
          <a:p>
            <a:r>
              <a:rPr lang="pl-PL" altLang="zh-TW" dirty="0"/>
              <a:t> [[-0.13724218  0.50303478]</a:t>
            </a:r>
          </a:p>
          <a:p>
            <a:r>
              <a:rPr lang="pl-PL" altLang="zh-TW" dirty="0"/>
              <a:t> [ 0.24724326  0.16487119]</a:t>
            </a:r>
          </a:p>
          <a:p>
            <a:r>
              <a:rPr lang="pl-PL" altLang="zh-TW" dirty="0"/>
              <a:t> [-0.02545159  0.24456476]</a:t>
            </a:r>
          </a:p>
          <a:p>
            <a:r>
              <a:rPr lang="pl-PL" altLang="zh-TW" dirty="0"/>
              <a:t> [ 0.20694508 -0.11352904]</a:t>
            </a:r>
          </a:p>
          <a:p>
            <a:r>
              <a:rPr lang="pl-PL" altLang="zh-TW" dirty="0"/>
              <a:t> [-0.15436582  0.28974518]</a:t>
            </a:r>
          </a:p>
          <a:p>
            <a:r>
              <a:rPr lang="pl-PL" altLang="zh-TW" dirty="0"/>
              <a:t> [-0.39376952  0.05080104]</a:t>
            </a:r>
          </a:p>
          <a:p>
            <a:r>
              <a:rPr lang="pl-PL" altLang="zh-TW" dirty="0"/>
              <a:t> [-0.41735106 -0.02287338]</a:t>
            </a:r>
          </a:p>
          <a:p>
            <a:r>
              <a:rPr lang="pl-PL" altLang="zh-TW" dirty="0"/>
              <a:t> [ 0.30572896  0.09048885]</a:t>
            </a:r>
          </a:p>
          <a:p>
            <a:r>
              <a:rPr lang="pl-PL" altLang="zh-TW" dirty="0"/>
              <a:t> [-0.30668347  0.00835233]</a:t>
            </a:r>
          </a:p>
          <a:p>
            <a:r>
              <a:rPr lang="pl-PL" altLang="zh-TW" dirty="0"/>
              <a:t> [ 0.07554066  0.54977581]</a:t>
            </a:r>
          </a:p>
          <a:p>
            <a:r>
              <a:rPr lang="pl-PL" altLang="zh-TW" dirty="0"/>
              <a:t> [-0.32613263 -0.20716433]</a:t>
            </a:r>
          </a:p>
          <a:p>
            <a:r>
              <a:rPr lang="pl-PL" altLang="zh-TW" dirty="0"/>
              <a:t> [-0.36861022 -0.24902536]</a:t>
            </a:r>
          </a:p>
          <a:p>
            <a:r>
              <a:rPr lang="pl-PL" altLang="zh-TW" dirty="0"/>
              <a:t> [-0.29669651  0.38022942]]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4770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6563" y="592364"/>
            <a:ext cx="60579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 smtClean="0"/>
              <a:t>X_train_pca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= X_train_std.dot(w</a:t>
            </a:r>
            <a:r>
              <a:rPr lang="en-US" altLang="zh-TW" sz="2800" dirty="0" smtClean="0"/>
              <a:t>)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sz="2000" dirty="0"/>
              <a:t>colors = ['r', 'b', 'g']</a:t>
            </a:r>
          </a:p>
          <a:p>
            <a:r>
              <a:rPr lang="en-US" altLang="zh-TW" sz="2000" dirty="0"/>
              <a:t>markers = ['s', 'x', 'o']</a:t>
            </a:r>
          </a:p>
          <a:p>
            <a:endParaRPr lang="en-US" altLang="zh-TW" sz="2000" dirty="0"/>
          </a:p>
          <a:p>
            <a:r>
              <a:rPr lang="en-US" altLang="zh-TW" sz="2000" dirty="0"/>
              <a:t>for l, c, m in zip(</a:t>
            </a:r>
            <a:r>
              <a:rPr lang="en-US" altLang="zh-TW" sz="2000" dirty="0" err="1"/>
              <a:t>np.unique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y_train</a:t>
            </a:r>
            <a:r>
              <a:rPr lang="en-US" altLang="zh-TW" sz="2000" dirty="0"/>
              <a:t>), colors, markers):</a:t>
            </a:r>
          </a:p>
          <a:p>
            <a:r>
              <a:rPr lang="en-US" altLang="zh-TW" sz="2000" dirty="0"/>
              <a:t>    </a:t>
            </a:r>
            <a:r>
              <a:rPr lang="en-US" altLang="zh-TW" sz="2000" dirty="0" err="1"/>
              <a:t>plt.scatter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X_train_pca</a:t>
            </a:r>
            <a:r>
              <a:rPr lang="en-US" altLang="zh-TW" sz="2000" dirty="0"/>
              <a:t>[</a:t>
            </a:r>
            <a:r>
              <a:rPr lang="en-US" altLang="zh-TW" sz="2000" dirty="0" err="1"/>
              <a:t>y_train</a:t>
            </a:r>
            <a:r>
              <a:rPr lang="en-US" altLang="zh-TW" sz="2000" dirty="0"/>
              <a:t> == l, 0], </a:t>
            </a:r>
          </a:p>
          <a:p>
            <a:r>
              <a:rPr lang="en-US" altLang="zh-TW" sz="2000" dirty="0"/>
              <a:t>                </a:t>
            </a:r>
            <a:r>
              <a:rPr lang="en-US" altLang="zh-TW" sz="2000" dirty="0" err="1"/>
              <a:t>X_train_pca</a:t>
            </a:r>
            <a:r>
              <a:rPr lang="en-US" altLang="zh-TW" sz="2000" dirty="0"/>
              <a:t>[</a:t>
            </a:r>
            <a:r>
              <a:rPr lang="en-US" altLang="zh-TW" sz="2000" dirty="0" err="1"/>
              <a:t>y_train</a:t>
            </a:r>
            <a:r>
              <a:rPr lang="en-US" altLang="zh-TW" sz="2000" dirty="0"/>
              <a:t> == l, 1], </a:t>
            </a:r>
          </a:p>
          <a:p>
            <a:r>
              <a:rPr lang="en-US" altLang="zh-TW" sz="2000" dirty="0"/>
              <a:t>                c=c, label=l, marker=m</a:t>
            </a:r>
            <a:r>
              <a:rPr lang="en-US" altLang="zh-TW" sz="2000" dirty="0" smtClean="0"/>
              <a:t>)</a:t>
            </a:r>
          </a:p>
          <a:p>
            <a:endParaRPr lang="en-US" altLang="zh-TW" sz="2000" dirty="0" smtClean="0"/>
          </a:p>
          <a:p>
            <a:r>
              <a:rPr lang="en-US" altLang="zh-TW" sz="2000" dirty="0" err="1"/>
              <a:t>plt.xlabel</a:t>
            </a:r>
            <a:r>
              <a:rPr lang="en-US" altLang="zh-TW" sz="2000" dirty="0"/>
              <a:t>('PC 1')</a:t>
            </a:r>
          </a:p>
          <a:p>
            <a:r>
              <a:rPr lang="en-US" altLang="zh-TW" sz="2000" dirty="0" err="1"/>
              <a:t>plt.ylabel</a:t>
            </a:r>
            <a:r>
              <a:rPr lang="en-US" altLang="zh-TW" sz="2000" dirty="0"/>
              <a:t>('PC 2')</a:t>
            </a:r>
          </a:p>
          <a:p>
            <a:r>
              <a:rPr lang="en-US" altLang="zh-TW" sz="2000" dirty="0" err="1"/>
              <a:t>plt.legend</a:t>
            </a:r>
            <a:r>
              <a:rPr lang="en-US" altLang="zh-TW" sz="2000" dirty="0"/>
              <a:t>(</a:t>
            </a:r>
            <a:r>
              <a:rPr lang="en-US" altLang="zh-TW" sz="2000" dirty="0" err="1"/>
              <a:t>loc</a:t>
            </a:r>
            <a:r>
              <a:rPr lang="en-US" altLang="zh-TW" sz="2000" dirty="0"/>
              <a:t>='lower left')</a:t>
            </a:r>
          </a:p>
          <a:p>
            <a:r>
              <a:rPr lang="en-US" altLang="zh-TW" sz="2000" dirty="0" err="1"/>
              <a:t>plt.tight_layout</a:t>
            </a:r>
            <a:r>
              <a:rPr lang="en-US" altLang="zh-TW" sz="2000" dirty="0"/>
              <a:t>()</a:t>
            </a:r>
          </a:p>
          <a:p>
            <a:r>
              <a:rPr lang="en-US" altLang="zh-TW" sz="2000" dirty="0"/>
              <a:t># </a:t>
            </a:r>
            <a:r>
              <a:rPr lang="en-US" altLang="zh-TW" sz="2000" dirty="0" err="1"/>
              <a:t>plt.savefig</a:t>
            </a:r>
            <a:r>
              <a:rPr lang="en-US" altLang="zh-TW" sz="2000" dirty="0"/>
              <a:t>('images/05_03.png', dpi=300)</a:t>
            </a:r>
          </a:p>
          <a:p>
            <a:r>
              <a:rPr lang="en-US" altLang="zh-TW" sz="2000" dirty="0" err="1"/>
              <a:t>plt.show</a:t>
            </a:r>
            <a:r>
              <a:rPr lang="en-US" altLang="zh-TW" sz="2000" dirty="0" smtClean="0"/>
              <a:t>()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329" y="511077"/>
            <a:ext cx="2421235" cy="16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30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4" y="738544"/>
            <a:ext cx="7581031" cy="51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7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8871" y="1360346"/>
            <a:ext cx="692265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from </a:t>
            </a:r>
            <a:r>
              <a:rPr lang="en-US" altLang="zh-TW" sz="2400" dirty="0" err="1"/>
              <a:t>sklearn.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decomposition</a:t>
            </a:r>
            <a:r>
              <a:rPr lang="en-US" altLang="zh-TW" sz="2400" dirty="0"/>
              <a:t> import PCA</a:t>
            </a:r>
          </a:p>
          <a:p>
            <a:endParaRPr lang="en-US" altLang="zh-TW" sz="1400" dirty="0"/>
          </a:p>
          <a:p>
            <a:r>
              <a:rPr lang="en-US" altLang="zh-TW" sz="2400" dirty="0" err="1"/>
              <a:t>pca</a:t>
            </a:r>
            <a:r>
              <a:rPr lang="en-US" altLang="zh-TW" sz="2400" dirty="0"/>
              <a:t> = PCA</a:t>
            </a:r>
            <a:r>
              <a:rPr lang="en-US" altLang="zh-TW" sz="2400" dirty="0" smtClean="0"/>
              <a:t>()</a:t>
            </a:r>
          </a:p>
          <a:p>
            <a:endParaRPr lang="en-US" altLang="zh-TW" sz="1600" dirty="0"/>
          </a:p>
          <a:p>
            <a:r>
              <a:rPr lang="en-US" altLang="zh-TW" sz="2400" dirty="0" err="1"/>
              <a:t>X_train_pca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pca.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fit_transform</a:t>
            </a:r>
            <a:r>
              <a:rPr lang="en-US" altLang="zh-TW" sz="2400" dirty="0"/>
              <a:t>(</a:t>
            </a:r>
            <a:r>
              <a:rPr lang="en-US" altLang="zh-TW" sz="2400" dirty="0" err="1"/>
              <a:t>X_train_std</a:t>
            </a:r>
            <a:r>
              <a:rPr lang="en-US" altLang="zh-TW" sz="2400" dirty="0"/>
              <a:t>)</a:t>
            </a:r>
          </a:p>
          <a:p>
            <a:endParaRPr lang="en-US" altLang="zh-TW" sz="2400" dirty="0" smtClean="0"/>
          </a:p>
          <a:p>
            <a:r>
              <a:rPr lang="en-US" altLang="zh-TW" sz="2400" dirty="0" err="1" smtClean="0"/>
              <a:t>pca.explained_variance_ratio</a:t>
            </a:r>
            <a:r>
              <a:rPr lang="en-US" altLang="zh-TW" sz="2400" dirty="0"/>
              <a:t>_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78871" y="3856698"/>
            <a:ext cx="77631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plt.bar</a:t>
            </a:r>
            <a:r>
              <a:rPr lang="en-US" altLang="zh-TW" dirty="0" smtClean="0"/>
              <a:t>(range(1</a:t>
            </a:r>
            <a:r>
              <a:rPr lang="en-US" altLang="zh-TW" dirty="0"/>
              <a:t>, 14), </a:t>
            </a:r>
            <a:r>
              <a:rPr lang="en-US" altLang="zh-TW" dirty="0" err="1"/>
              <a:t>pca.explained_variance_ratio</a:t>
            </a:r>
            <a:r>
              <a:rPr lang="en-US" altLang="zh-TW" dirty="0"/>
              <a:t>_, alpha=0.5, align='center')</a:t>
            </a:r>
          </a:p>
          <a:p>
            <a:r>
              <a:rPr lang="en-US" altLang="zh-TW" dirty="0" err="1"/>
              <a:t>plt.step</a:t>
            </a:r>
            <a:r>
              <a:rPr lang="en-US" altLang="zh-TW" dirty="0"/>
              <a:t>(range(1, 14), </a:t>
            </a:r>
            <a:r>
              <a:rPr lang="en-US" altLang="zh-TW" dirty="0" err="1"/>
              <a:t>np.cumsum</a:t>
            </a:r>
            <a:r>
              <a:rPr lang="en-US" altLang="zh-TW" dirty="0"/>
              <a:t>(</a:t>
            </a:r>
            <a:r>
              <a:rPr lang="en-US" altLang="zh-TW" dirty="0" err="1"/>
              <a:t>pca.explained_variance_ratio</a:t>
            </a:r>
            <a:r>
              <a:rPr lang="en-US" altLang="zh-TW" dirty="0"/>
              <a:t>_), where='mid')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plt.ylabel</a:t>
            </a:r>
            <a:r>
              <a:rPr lang="en-US" altLang="zh-TW" dirty="0"/>
              <a:t>('Explained variance ratio')</a:t>
            </a:r>
          </a:p>
          <a:p>
            <a:r>
              <a:rPr lang="en-US" altLang="zh-TW" dirty="0" err="1"/>
              <a:t>plt.xlabel</a:t>
            </a:r>
            <a:r>
              <a:rPr lang="en-US" altLang="zh-TW" dirty="0"/>
              <a:t>('Principal components')</a:t>
            </a:r>
          </a:p>
          <a:p>
            <a:endParaRPr lang="en-US" altLang="zh-TW" dirty="0"/>
          </a:p>
          <a:p>
            <a:r>
              <a:rPr lang="en-US" altLang="zh-TW" dirty="0" err="1"/>
              <a:t>plt.show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58" y="4664920"/>
            <a:ext cx="3159033" cy="21007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372270"/>
            <a:ext cx="91440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/>
              <a:t>Principal component analysis </a:t>
            </a:r>
            <a:r>
              <a:rPr lang="en-US" altLang="zh-TW" sz="3600" dirty="0" smtClean="0"/>
              <a:t>@</a:t>
            </a:r>
            <a:r>
              <a:rPr lang="en-US" altLang="zh-TW" sz="3600" dirty="0" err="1" smtClean="0"/>
              <a:t>scikit</a:t>
            </a:r>
            <a:r>
              <a:rPr lang="en-US" altLang="zh-TW" sz="3600" dirty="0" smtClean="0"/>
              <a:t>-learn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8604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8" y="1690831"/>
            <a:ext cx="8108141" cy="27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5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8746" y="1231037"/>
            <a:ext cx="77077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 smtClean="0"/>
              <a:t>pca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= PCA(</a:t>
            </a:r>
            <a:r>
              <a:rPr lang="en-US" altLang="zh-TW" sz="2800" dirty="0" err="1"/>
              <a:t>n_components</a:t>
            </a:r>
            <a:r>
              <a:rPr lang="en-US" altLang="zh-TW" sz="2800" dirty="0"/>
              <a:t>=2)</a:t>
            </a:r>
          </a:p>
          <a:p>
            <a:r>
              <a:rPr lang="en-US" altLang="zh-TW" sz="2800" dirty="0" err="1"/>
              <a:t>X_train_pca</a:t>
            </a:r>
            <a:r>
              <a:rPr lang="en-US" altLang="zh-TW" sz="2800" dirty="0"/>
              <a:t> = </a:t>
            </a:r>
            <a:r>
              <a:rPr lang="en-US" altLang="zh-TW" sz="2800" dirty="0" err="1"/>
              <a:t>pca.fit_transform</a:t>
            </a:r>
            <a:r>
              <a:rPr lang="en-US" altLang="zh-TW" sz="2800" dirty="0"/>
              <a:t>(</a:t>
            </a:r>
            <a:r>
              <a:rPr lang="en-US" altLang="zh-TW" sz="2800" dirty="0" err="1"/>
              <a:t>X_train_std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 err="1"/>
              <a:t>X_test_pca</a:t>
            </a:r>
            <a:r>
              <a:rPr lang="en-US" altLang="zh-TW" sz="2800" dirty="0"/>
              <a:t> = </a:t>
            </a:r>
            <a:r>
              <a:rPr lang="en-US" altLang="zh-TW" sz="2800" dirty="0" err="1"/>
              <a:t>pca.transform</a:t>
            </a:r>
            <a:r>
              <a:rPr lang="en-US" altLang="zh-TW" sz="2800" dirty="0"/>
              <a:t>(</a:t>
            </a:r>
            <a:r>
              <a:rPr lang="en-US" altLang="zh-TW" sz="2800" dirty="0" err="1"/>
              <a:t>X_test_std</a:t>
            </a:r>
            <a:r>
              <a:rPr lang="en-US" altLang="zh-TW" sz="2800" dirty="0" smtClean="0"/>
              <a:t>)</a:t>
            </a:r>
          </a:p>
          <a:p>
            <a:endParaRPr lang="en-US" altLang="zh-TW" sz="2800" dirty="0"/>
          </a:p>
          <a:p>
            <a:r>
              <a:rPr lang="en-US" altLang="zh-TW" sz="2800" dirty="0" err="1"/>
              <a:t>plt.scatter</a:t>
            </a:r>
            <a:r>
              <a:rPr lang="en-US" altLang="zh-TW" sz="2800" dirty="0"/>
              <a:t>(</a:t>
            </a:r>
            <a:r>
              <a:rPr lang="en-US" altLang="zh-TW" sz="2800" dirty="0" err="1"/>
              <a:t>X_train_pca</a:t>
            </a:r>
            <a:r>
              <a:rPr lang="en-US" altLang="zh-TW" sz="2800" dirty="0"/>
              <a:t>[:, 0], </a:t>
            </a:r>
            <a:r>
              <a:rPr lang="en-US" altLang="zh-TW" sz="2800" dirty="0" err="1"/>
              <a:t>X_train_pca</a:t>
            </a:r>
            <a:r>
              <a:rPr lang="en-US" altLang="zh-TW" sz="2800" dirty="0"/>
              <a:t>[:, 1])</a:t>
            </a:r>
          </a:p>
          <a:p>
            <a:r>
              <a:rPr lang="en-US" altLang="zh-TW" sz="2800" dirty="0" err="1"/>
              <a:t>plt.xlabel</a:t>
            </a:r>
            <a:r>
              <a:rPr lang="en-US" altLang="zh-TW" sz="2800" dirty="0"/>
              <a:t>('PC 1')</a:t>
            </a:r>
          </a:p>
          <a:p>
            <a:r>
              <a:rPr lang="en-US" altLang="zh-TW" sz="2800" dirty="0" err="1"/>
              <a:t>plt.ylabel</a:t>
            </a:r>
            <a:r>
              <a:rPr lang="en-US" altLang="zh-TW" sz="2800" dirty="0"/>
              <a:t>('PC 2')</a:t>
            </a:r>
          </a:p>
          <a:p>
            <a:r>
              <a:rPr lang="en-US" altLang="zh-TW" sz="2800" dirty="0" err="1"/>
              <a:t>plt.show</a:t>
            </a:r>
            <a:r>
              <a:rPr lang="en-US" altLang="zh-TW" sz="2800" dirty="0"/>
              <a:t>()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" y="372270"/>
            <a:ext cx="91440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component analysis </a:t>
            </a:r>
            <a:r>
              <a:rPr lang="en-US" altLang="zh-TW" sz="3600" dirty="0" smtClean="0"/>
              <a:t>@</a:t>
            </a:r>
            <a:r>
              <a:rPr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scikit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-learn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95" t="32974" r="51194" b="30941"/>
          <a:stretch/>
        </p:blipFill>
        <p:spPr>
          <a:xfrm>
            <a:off x="3724565" y="3583706"/>
            <a:ext cx="4451927" cy="305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24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8872" y="1156962"/>
            <a:ext cx="74398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程式範例及公式推導</a:t>
            </a:r>
            <a:r>
              <a:rPr lang="en-US" altLang="zh-TW" sz="2800" dirty="0" smtClean="0"/>
              <a:t>https</a:t>
            </a:r>
            <a:r>
              <a:rPr lang="en-US" altLang="zh-TW" sz="2800" dirty="0"/>
              <a:t>://ithelp.ithome.com.tw/articles/10211877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808182" y="38083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https://docs.scipy.org/doc/numpy/reference/generated/numpy.hstack.html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78872" y="4959475"/>
            <a:ext cx="6370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https://hadrienj.github.io/posts/Deep-Learning-Book-Series-2.12-Example-Principal-Components-Analysis/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8872" y="5959872"/>
            <a:ext cx="7098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StatQuest</a:t>
            </a:r>
            <a:r>
              <a:rPr lang="en-US" altLang="zh-TW" dirty="0"/>
              <a:t>: Principal Component Analysis (PCA), </a:t>
            </a:r>
            <a:r>
              <a:rPr lang="en-US" altLang="zh-TW" dirty="0" smtClean="0"/>
              <a:t>Step-by-Step</a:t>
            </a:r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://www.youtube.com/watch?v=FgakZw6K1QQ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209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A1A48FB-BA31-4660-B34F-75A0F5D970ED}" type="slidenum">
              <a:rPr lang="en-US" altLang="zh-TW" sz="1200"/>
              <a:pPr eaLnBrk="1" hangingPunct="1"/>
              <a:t>8</a:t>
            </a:fld>
            <a:endParaRPr lang="en-US" altLang="zh-TW" sz="12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20686"/>
            <a:ext cx="3932382" cy="782638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TW" dirty="0" smtClean="0">
                <a:ea typeface="PMingLiU" panose="02020500000000000000" pitchFamily="18" charset="-120"/>
              </a:rPr>
              <a:t>Cluster Analysis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51816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TW" sz="2400" smtClean="0">
                <a:ea typeface="PMingLiU" panose="02020500000000000000" pitchFamily="18" charset="-120"/>
              </a:rPr>
              <a:t>Cluster: A collection of data objects</a:t>
            </a:r>
          </a:p>
          <a:p>
            <a:pPr lvl="1" eaLnBrk="1" hangingPunct="1"/>
            <a:r>
              <a:rPr lang="en-US" altLang="zh-TW" sz="2400" smtClean="0">
                <a:ea typeface="PMingLiU" panose="02020500000000000000" pitchFamily="18" charset="-120"/>
              </a:rPr>
              <a:t>similar (or related) to one another within the same group</a:t>
            </a:r>
          </a:p>
          <a:p>
            <a:pPr lvl="1" eaLnBrk="1" hangingPunct="1"/>
            <a:r>
              <a:rPr lang="en-US" altLang="zh-TW" sz="2400" smtClean="0">
                <a:ea typeface="PMingLiU" panose="02020500000000000000" pitchFamily="18" charset="-120"/>
              </a:rPr>
              <a:t>dissimilar (or unrelated) to the objects in other groups</a:t>
            </a:r>
          </a:p>
          <a:p>
            <a:pPr eaLnBrk="1" hangingPunct="1"/>
            <a:r>
              <a:rPr lang="en-US" altLang="zh-TW" sz="2400" smtClean="0">
                <a:ea typeface="PMingLiU" panose="02020500000000000000" pitchFamily="18" charset="-120"/>
              </a:rPr>
              <a:t>Cluster analysis (or </a:t>
            </a:r>
            <a:r>
              <a:rPr lang="en-US" altLang="zh-TW" sz="2400" i="1" smtClean="0">
                <a:ea typeface="PMingLiU" panose="02020500000000000000" pitchFamily="18" charset="-120"/>
              </a:rPr>
              <a:t>clustering</a:t>
            </a:r>
            <a:r>
              <a:rPr lang="en-US" altLang="zh-TW" sz="2400" smtClean="0">
                <a:ea typeface="PMingLiU" panose="02020500000000000000" pitchFamily="18" charset="-120"/>
              </a:rPr>
              <a:t>, </a:t>
            </a:r>
            <a:r>
              <a:rPr lang="en-US" altLang="zh-TW" sz="2400" i="1" smtClean="0">
                <a:ea typeface="PMingLiU" panose="02020500000000000000" pitchFamily="18" charset="-120"/>
              </a:rPr>
              <a:t>data segmentation, …</a:t>
            </a:r>
            <a:r>
              <a:rPr lang="en-US" altLang="zh-TW" sz="2400" smtClean="0">
                <a:ea typeface="PMingLiU" panose="02020500000000000000" pitchFamily="18" charset="-120"/>
              </a:rPr>
              <a:t>)</a:t>
            </a:r>
          </a:p>
          <a:p>
            <a:pPr lvl="1" eaLnBrk="1" hangingPunct="1"/>
            <a:r>
              <a:rPr lang="en-US" altLang="zh-TW" sz="2400" smtClean="0">
                <a:ea typeface="PMingLiU" panose="02020500000000000000" pitchFamily="18" charset="-120"/>
              </a:rPr>
              <a:t>Finding similarities between data according to the characteristics found in the data and grouping similar data objects into clusters</a:t>
            </a:r>
          </a:p>
          <a:p>
            <a:pPr eaLnBrk="1" hangingPunct="1"/>
            <a:r>
              <a:rPr lang="en-US" altLang="zh-TW" sz="2400" smtClean="0">
                <a:solidFill>
                  <a:schemeClr val="hlink"/>
                </a:solidFill>
                <a:ea typeface="PMingLiU" panose="02020500000000000000" pitchFamily="18" charset="-120"/>
              </a:rPr>
              <a:t>Unsupervised learning</a:t>
            </a:r>
            <a:r>
              <a:rPr lang="en-US" altLang="zh-TW" sz="2400" smtClean="0">
                <a:ea typeface="PMingLiU" panose="02020500000000000000" pitchFamily="18" charset="-120"/>
              </a:rPr>
              <a:t>: no predefined classes (i.e., </a:t>
            </a:r>
            <a:r>
              <a:rPr lang="en-US" altLang="zh-TW" sz="2400" i="1" smtClean="0">
                <a:ea typeface="PMingLiU" panose="02020500000000000000" pitchFamily="18" charset="-120"/>
              </a:rPr>
              <a:t>learning by observations</a:t>
            </a:r>
            <a:r>
              <a:rPr lang="en-US" altLang="zh-TW" sz="2400" smtClean="0">
                <a:ea typeface="PMingLiU" panose="02020500000000000000" pitchFamily="18" charset="-120"/>
              </a:rPr>
              <a:t> vs. learning by examples: supervised)</a:t>
            </a:r>
          </a:p>
          <a:p>
            <a:pPr eaLnBrk="1" hangingPunct="1"/>
            <a:r>
              <a:rPr lang="en-US" altLang="zh-TW" sz="2400" smtClean="0">
                <a:ea typeface="PMingLiU" panose="02020500000000000000" pitchFamily="18" charset="-120"/>
              </a:rPr>
              <a:t>Typical applications</a:t>
            </a:r>
          </a:p>
          <a:p>
            <a:pPr lvl="1" eaLnBrk="1" hangingPunct="1"/>
            <a:r>
              <a:rPr lang="en-US" altLang="zh-TW" sz="2400" smtClean="0">
                <a:ea typeface="PMingLiU" panose="02020500000000000000" pitchFamily="18" charset="-120"/>
              </a:rPr>
              <a:t>As a </a:t>
            </a:r>
            <a:r>
              <a:rPr lang="en-US" altLang="zh-TW" sz="2400" smtClean="0">
                <a:solidFill>
                  <a:schemeClr val="hlink"/>
                </a:solidFill>
                <a:ea typeface="PMingLiU" panose="02020500000000000000" pitchFamily="18" charset="-120"/>
              </a:rPr>
              <a:t>stand-alone tool</a:t>
            </a:r>
            <a:r>
              <a:rPr lang="en-US" altLang="zh-TW" sz="2400" smtClean="0">
                <a:ea typeface="PMingLiU" panose="02020500000000000000" pitchFamily="18" charset="-120"/>
              </a:rPr>
              <a:t> to get insight into data distribution </a:t>
            </a:r>
          </a:p>
          <a:p>
            <a:pPr lvl="1" eaLnBrk="1" hangingPunct="1"/>
            <a:r>
              <a:rPr lang="en-US" altLang="zh-TW" sz="2400" smtClean="0">
                <a:ea typeface="PMingLiU" panose="02020500000000000000" pitchFamily="18" charset="-120"/>
              </a:rPr>
              <a:t>As a </a:t>
            </a:r>
            <a:r>
              <a:rPr lang="en-US" altLang="zh-TW" sz="2400" smtClean="0">
                <a:solidFill>
                  <a:schemeClr val="hlink"/>
                </a:solidFill>
                <a:ea typeface="PMingLiU" panose="02020500000000000000" pitchFamily="18" charset="-120"/>
              </a:rPr>
              <a:t>preprocessing step</a:t>
            </a:r>
            <a:r>
              <a:rPr lang="en-US" altLang="zh-TW" sz="2400" smtClean="0">
                <a:ea typeface="PMingLiU" panose="02020500000000000000" pitchFamily="18" charset="-120"/>
              </a:rPr>
              <a:t> for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227519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F7838201-B36C-48E2-A756-19A413512410}" type="slidenum">
              <a:rPr lang="en-US" altLang="zh-TW" sz="1200">
                <a:ea typeface="PMingLiU" panose="02020500000000000000" pitchFamily="18" charset="-120"/>
              </a:rPr>
              <a:pPr algn="r" eaLnBrk="1" hangingPunct="1"/>
              <a:t>9</a:t>
            </a:fld>
            <a:endParaRPr lang="en-US" altLang="zh-TW" sz="1200">
              <a:ea typeface="PMingLiU" panose="02020500000000000000" pitchFamily="18" charset="-12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5661891" cy="9906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TW" sz="3200" dirty="0" smtClean="0">
                <a:ea typeface="PMingLiU" panose="02020500000000000000" pitchFamily="18" charset="-120"/>
              </a:rPr>
              <a:t>Basic </a:t>
            </a:r>
            <a:r>
              <a:rPr lang="en-AU" altLang="zh-TW" sz="3200" dirty="0" smtClean="0">
                <a:ea typeface="PMingLiU" panose="02020500000000000000" pitchFamily="18" charset="-120"/>
              </a:rPr>
              <a:t>Cluster Analysis Methods </a:t>
            </a:r>
            <a:endParaRPr lang="en-US" altLang="zh-TW" sz="3200" dirty="0" smtClean="0">
              <a:ea typeface="PMingLiU" panose="02020500000000000000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2341419"/>
            <a:ext cx="8550564" cy="3006436"/>
          </a:xfrm>
          <a:noFill/>
        </p:spPr>
        <p:txBody>
          <a:bodyPr lIns="92075" tIns="46038" rIns="92075" bIns="46038"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Partitioning Methods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K-means and k-</a:t>
            </a:r>
            <a:r>
              <a:rPr lang="en-US" altLang="zh-TW" sz="2000" dirty="0" err="1" smtClean="0">
                <a:latin typeface="Calibri" panose="020F0502020204030204" pitchFamily="34" charset="0"/>
                <a:ea typeface="PMingLiU" panose="02020500000000000000" pitchFamily="18" charset="-120"/>
              </a:rPr>
              <a:t>medoids</a:t>
            </a:r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 algorithms and their refinements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Hierarchical Methods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Agglomerative and divisive method, Birch, </a:t>
            </a:r>
            <a:r>
              <a:rPr lang="en-US" altLang="zh-TW" sz="2000" dirty="0" err="1" smtClean="0">
                <a:latin typeface="Calibri" panose="020F0502020204030204" pitchFamily="34" charset="0"/>
                <a:ea typeface="PMingLiU" panose="02020500000000000000" pitchFamily="18" charset="-120"/>
              </a:rPr>
              <a:t>Cameleon</a:t>
            </a:r>
            <a:endParaRPr lang="en-US" altLang="zh-TW" sz="2000" dirty="0" smtClean="0"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Density-Based Methods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 err="1" smtClean="0">
                <a:latin typeface="Calibri" panose="020F0502020204030204" pitchFamily="34" charset="0"/>
                <a:ea typeface="PMingLiU" panose="02020500000000000000" pitchFamily="18" charset="-120"/>
              </a:rPr>
              <a:t>DBScan</a:t>
            </a:r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, Optics and </a:t>
            </a:r>
            <a:r>
              <a:rPr lang="en-US" altLang="zh-TW" sz="2000" dirty="0" err="1" smtClean="0">
                <a:latin typeface="Calibri" panose="020F0502020204030204" pitchFamily="34" charset="0"/>
                <a:ea typeface="PMingLiU" panose="02020500000000000000" pitchFamily="18" charset="-120"/>
              </a:rPr>
              <a:t>DenCLu</a:t>
            </a:r>
            <a:endParaRPr lang="en-US" altLang="zh-TW" sz="2000" dirty="0" smtClean="0">
              <a:latin typeface="Calibri" panose="020F0502020204030204" pitchFamily="34" charset="0"/>
              <a:ea typeface="PMingLiU" panose="02020500000000000000" pitchFamily="18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Grid-Based Methods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STING and CLIQUE (subspace clustering)</a:t>
            </a:r>
          </a:p>
        </p:txBody>
      </p:sp>
      <p:sp>
        <p:nvSpPr>
          <p:cNvPr id="5125" name="Slide Number Placeholder 5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3E32AA1C-D927-41C2-A7AA-EF2E0F17CA95}" type="slidenum">
              <a:rPr lang="en-US" altLang="zh-TW" sz="1200">
                <a:ea typeface="PMingLiU" panose="02020500000000000000" pitchFamily="18" charset="-120"/>
              </a:rPr>
              <a:pPr algn="r" eaLnBrk="1" hangingPunct="1"/>
              <a:t>9</a:t>
            </a:fld>
            <a:endParaRPr lang="en-US" altLang="zh-TW" sz="1200">
              <a:ea typeface="PMingLiU" panose="02020500000000000000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143000"/>
            <a:ext cx="80874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/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Cluster Analysis: Basic Concepts</a:t>
            </a:r>
          </a:p>
          <a:p>
            <a:pPr lvl="1"/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Group data so that object similarity is high within clusters but low across clusters</a:t>
            </a:r>
          </a:p>
        </p:txBody>
      </p:sp>
      <p:sp>
        <p:nvSpPr>
          <p:cNvPr id="3" name="矩形 2"/>
          <p:cNvSpPr/>
          <p:nvPr/>
        </p:nvSpPr>
        <p:spPr>
          <a:xfrm>
            <a:off x="381000" y="5651837"/>
            <a:ext cx="76803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/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Evaluation of Clustering</a:t>
            </a:r>
          </a:p>
          <a:p>
            <a:pPr lvl="1"/>
            <a:r>
              <a:rPr lang="en-US" altLang="zh-TW" sz="2000" dirty="0" smtClean="0">
                <a:latin typeface="Calibri" panose="020F0502020204030204" pitchFamily="34" charset="0"/>
                <a:ea typeface="PMingLiU" panose="02020500000000000000" pitchFamily="18" charset="-120"/>
              </a:rPr>
              <a:t>Assess clustering tendency, determine # of clusters, and measure clustering quality</a:t>
            </a:r>
          </a:p>
        </p:txBody>
      </p:sp>
    </p:spTree>
    <p:extLst>
      <p:ext uri="{BB962C8B-B14F-4D97-AF65-F5344CB8AC3E}">
        <p14:creationId xmlns:p14="http://schemas.microsoft.com/office/powerpoint/2010/main" val="3120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2887</TotalTime>
  <Words>3167</Words>
  <Application>Microsoft Office PowerPoint</Application>
  <PresentationFormat>如螢幕大小 (4:3)</PresentationFormat>
  <Paragraphs>561</Paragraphs>
  <Slides>71</Slides>
  <Notes>14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71</vt:i4>
      </vt:variant>
    </vt:vector>
  </HeadingPairs>
  <TitlesOfParts>
    <vt:vector size="86" baseType="lpstr">
      <vt:lpstr>等线</vt:lpstr>
      <vt:lpstr>Gulim</vt:lpstr>
      <vt:lpstr>新細明體</vt:lpstr>
      <vt:lpstr>新細明體</vt:lpstr>
      <vt:lpstr>Arial</vt:lpstr>
      <vt:lpstr>Calibri</vt:lpstr>
      <vt:lpstr>Calibri Light</vt:lpstr>
      <vt:lpstr>Cambria Math</vt:lpstr>
      <vt:lpstr>Symbol</vt:lpstr>
      <vt:lpstr>Tahoma</vt:lpstr>
      <vt:lpstr>Times New Roman</vt:lpstr>
      <vt:lpstr>Wingdings</vt:lpstr>
      <vt:lpstr>Office 佈景主題</vt:lpstr>
      <vt:lpstr>Equation</vt:lpstr>
      <vt:lpstr>SmartDraw</vt:lpstr>
      <vt:lpstr>Tensorflow 人工智慧與 資訊安全應用實務課程</vt:lpstr>
      <vt:lpstr>PowerPoint 簡報</vt:lpstr>
      <vt:lpstr>PowerPoint 簡報</vt:lpstr>
      <vt:lpstr>PowerPoint 簡報</vt:lpstr>
      <vt:lpstr>Unsupervised Learning著名演算法</vt:lpstr>
      <vt:lpstr>PowerPoint 簡報</vt:lpstr>
      <vt:lpstr>PowerPoint 簡報</vt:lpstr>
      <vt:lpstr>Cluster Analysis</vt:lpstr>
      <vt:lpstr>Basic Cluster Analysis Methods </vt:lpstr>
      <vt:lpstr>Quality: What Is Good Clustering?</vt:lpstr>
      <vt:lpstr>PowerPoint 簡報</vt:lpstr>
      <vt:lpstr>Measure the Quality of Clustering</vt:lpstr>
      <vt:lpstr>Considerations for Cluster Analysis</vt:lpstr>
      <vt:lpstr>Requirements and Challenges</vt:lpstr>
      <vt:lpstr>Major Clustering Approaches (I)</vt:lpstr>
      <vt:lpstr>Major Clustering Approaches (II)</vt:lpstr>
      <vt:lpstr>PowerPoint 簡報</vt:lpstr>
      <vt:lpstr>Partitioning Algorithms: Basic Concept</vt:lpstr>
      <vt:lpstr>K-Means Clustering</vt:lpstr>
      <vt:lpstr>The K-Means Clustering Method </vt:lpstr>
      <vt:lpstr>Comments on the K-Means Method</vt:lpstr>
      <vt:lpstr>Variations of the K-Means Method</vt:lpstr>
      <vt:lpstr>What Is the Problem of the K-Means Method?</vt:lpstr>
      <vt:lpstr>PowerPoint 簡報</vt:lpstr>
      <vt:lpstr>PowerPoint 簡報</vt:lpstr>
      <vt:lpstr>Dimension reduction 維度縮減</vt:lpstr>
      <vt:lpstr>PowerPoint 簡報</vt:lpstr>
      <vt:lpstr>PowerPoint 簡報</vt:lpstr>
      <vt:lpstr>奇異值分解( SVD )</vt:lpstr>
      <vt:lpstr>PowerPoint 簡報</vt:lpstr>
      <vt:lpstr>PowerPoint 簡報</vt:lpstr>
      <vt:lpstr>A的奇異值分解( SVD )</vt:lpstr>
      <vt:lpstr>PowerPoint 簡報</vt:lpstr>
      <vt:lpstr>PowerPoint 簡報</vt:lpstr>
      <vt:lpstr>A的奇異值分解( SVD )</vt:lpstr>
      <vt:lpstr>PowerPoint 簡報</vt:lpstr>
      <vt:lpstr>PowerPoint 簡報</vt:lpstr>
      <vt:lpstr>PowerPoint 簡報</vt:lpstr>
      <vt:lpstr>A的奇異值分解( SVD )</vt:lpstr>
      <vt:lpstr>PowerPoint 簡報</vt:lpstr>
      <vt:lpstr>PowerPoint 簡報</vt:lpstr>
      <vt:lpstr>PowerPoint 簡報</vt:lpstr>
      <vt:lpstr>PowerPoint 簡報</vt:lpstr>
      <vt:lpstr>PowerPoint 簡報</vt:lpstr>
      <vt:lpstr>投影方向</vt:lpstr>
      <vt:lpstr>PowerPoint 簡報</vt:lpstr>
      <vt:lpstr>投影(projection)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Projection:Linear Vs Nonlinear</vt:lpstr>
      <vt:lpstr>PowerPoint 簡報</vt:lpstr>
      <vt:lpstr>PowerPoint 簡報</vt:lpstr>
      <vt:lpstr>PowerPoint 簡報</vt:lpstr>
      <vt:lpstr>PowerPoint 簡報</vt:lpstr>
      <vt:lpstr>葡萄酒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人工智慧與 資訊安全應用實務課程</dc:title>
  <dc:creator>KSU</dc:creator>
  <cp:lastModifiedBy>KSU</cp:lastModifiedBy>
  <cp:revision>41</cp:revision>
  <dcterms:created xsi:type="dcterms:W3CDTF">2019-10-16T08:42:24Z</dcterms:created>
  <dcterms:modified xsi:type="dcterms:W3CDTF">2019-10-18T10:14:24Z</dcterms:modified>
</cp:coreProperties>
</file>